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75" r:id="rId5"/>
    <p:sldId id="276" r:id="rId6"/>
    <p:sldId id="277" r:id="rId7"/>
    <p:sldId id="259" r:id="rId8"/>
    <p:sldId id="260" r:id="rId9"/>
    <p:sldId id="261" r:id="rId10"/>
    <p:sldId id="262" r:id="rId11"/>
    <p:sldId id="273" r:id="rId12"/>
    <p:sldId id="274" r:id="rId13"/>
    <p:sldId id="288" r:id="rId14"/>
    <p:sldId id="264" r:id="rId15"/>
    <p:sldId id="280" r:id="rId16"/>
    <p:sldId id="265" r:id="rId17"/>
    <p:sldId id="266" r:id="rId18"/>
    <p:sldId id="267" r:id="rId19"/>
    <p:sldId id="268" r:id="rId20"/>
    <p:sldId id="269" r:id="rId21"/>
    <p:sldId id="279" r:id="rId22"/>
    <p:sldId id="278" r:id="rId23"/>
    <p:sldId id="270" r:id="rId24"/>
    <p:sldId id="293" r:id="rId25"/>
    <p:sldId id="281" r:id="rId26"/>
    <p:sldId id="282" r:id="rId27"/>
    <p:sldId id="283" r:id="rId28"/>
    <p:sldId id="284" r:id="rId29"/>
    <p:sldId id="289" r:id="rId30"/>
    <p:sldId id="271" r:id="rId31"/>
    <p:sldId id="294" r:id="rId32"/>
    <p:sldId id="285" r:id="rId33"/>
    <p:sldId id="286" r:id="rId34"/>
    <p:sldId id="291" r:id="rId35"/>
    <p:sldId id="292" r:id="rId36"/>
    <p:sldId id="287" r:id="rId37"/>
    <p:sldId id="295" r:id="rId38"/>
    <p:sldId id="2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92639-4521-4E7C-A636-5564FC4AAFFC}" type="datetimeFigureOut">
              <a:rPr lang="en-US" smtClean="0"/>
              <a:t>9/21/2020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0BF0E-840F-4F6F-8FC1-14119FD8C40A}" type="slidenum">
              <a:rPr lang="en-US" smtClean="0"/>
              <a:t>‹#›</a:t>
            </a:fld>
            <a:endParaRPr lang="en-US"/>
          </a:p>
        </p:txBody>
      </p:sp>
    </p:spTree>
    <p:extLst>
      <p:ext uri="{BB962C8B-B14F-4D97-AF65-F5344CB8AC3E}">
        <p14:creationId xmlns:p14="http://schemas.microsoft.com/office/powerpoint/2010/main" val="251572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 cancer used interchangeably with colorectal cancer.</a:t>
            </a:r>
          </a:p>
          <a:p>
            <a:r>
              <a:rPr lang="en-US" dirty="0"/>
              <a:t>S/F and ACG article</a:t>
            </a:r>
          </a:p>
        </p:txBody>
      </p:sp>
      <p:sp>
        <p:nvSpPr>
          <p:cNvPr id="4" name="Slide Number Placeholder 3"/>
          <p:cNvSpPr>
            <a:spLocks noGrp="1"/>
          </p:cNvSpPr>
          <p:nvPr>
            <p:ph type="sldNum" sz="quarter" idx="5"/>
          </p:nvPr>
        </p:nvSpPr>
        <p:spPr/>
        <p:txBody>
          <a:bodyPr/>
          <a:lstStyle/>
          <a:p>
            <a:fld id="{15C0BF0E-840F-4F6F-8FC1-14119FD8C40A}" type="slidenum">
              <a:rPr lang="en-US" smtClean="0"/>
              <a:t>3</a:t>
            </a:fld>
            <a:endParaRPr lang="en-US"/>
          </a:p>
        </p:txBody>
      </p:sp>
    </p:spTree>
    <p:extLst>
      <p:ext uri="{BB962C8B-B14F-4D97-AF65-F5344CB8AC3E}">
        <p14:creationId xmlns:p14="http://schemas.microsoft.com/office/powerpoint/2010/main" val="347462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is of an intestinal cells but demonstrates concept of differentiation well.</a:t>
            </a:r>
          </a:p>
        </p:txBody>
      </p:sp>
      <p:sp>
        <p:nvSpPr>
          <p:cNvPr id="4" name="Slide Number Placeholder 3"/>
          <p:cNvSpPr>
            <a:spLocks noGrp="1"/>
          </p:cNvSpPr>
          <p:nvPr>
            <p:ph type="sldNum" sz="quarter" idx="5"/>
          </p:nvPr>
        </p:nvSpPr>
        <p:spPr/>
        <p:txBody>
          <a:bodyPr/>
          <a:lstStyle/>
          <a:p>
            <a:fld id="{15C0BF0E-840F-4F6F-8FC1-14119FD8C40A}" type="slidenum">
              <a:rPr lang="en-US" smtClean="0"/>
              <a:t>27</a:t>
            </a:fld>
            <a:endParaRPr lang="en-US"/>
          </a:p>
        </p:txBody>
      </p:sp>
    </p:spTree>
    <p:extLst>
      <p:ext uri="{BB962C8B-B14F-4D97-AF65-F5344CB8AC3E}">
        <p14:creationId xmlns:p14="http://schemas.microsoft.com/office/powerpoint/2010/main" val="3490654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Prognosis based on stage at diagnosis</a:t>
            </a:r>
          </a:p>
          <a:p>
            <a:r>
              <a:rPr lang="en-US" sz="1200" b="0" i="0" kern="1200" dirty="0">
                <a:solidFill>
                  <a:schemeClr val="tx1"/>
                </a:solidFill>
                <a:effectLst/>
                <a:latin typeface="+mn-lt"/>
                <a:ea typeface="+mn-ea"/>
                <a:cs typeface="+mn-cs"/>
              </a:rPr>
              <a:t>Observed survival rates by stage for 28,491 cases with adenocarcinoma of the colon. Data from the SEER 1973-2005 Public Use File diagnosed in years 1998-2000. Stage I: 7417; Stage IIA: 9956; Stage IIB: 997; Stage IIC: 725; Stage IIIA: 868; Stage IIIB: 1492; Stage IIIC: 2000; and Stage IV: 5036. Figure demonstrates the interaction among T and N classifications and number of positive lymph nodes.</a:t>
            </a:r>
          </a:p>
          <a:p>
            <a:r>
              <a:rPr lang="en-US" sz="1200" b="0" i="0" kern="1200" dirty="0">
                <a:solidFill>
                  <a:schemeClr val="tx1"/>
                </a:solidFill>
                <a:effectLst/>
                <a:latin typeface="+mn-lt"/>
                <a:ea typeface="+mn-ea"/>
                <a:cs typeface="+mn-cs"/>
              </a:rPr>
              <a:t>(From American Joint Committee on Cancer. AJCC cancer staging handbook. 7th ed. New York: AJCC; 2010.)</a:t>
            </a:r>
            <a:endParaRPr lang="en-US" dirty="0"/>
          </a:p>
        </p:txBody>
      </p:sp>
      <p:sp>
        <p:nvSpPr>
          <p:cNvPr id="4" name="Slide Number Placeholder 3"/>
          <p:cNvSpPr>
            <a:spLocks noGrp="1"/>
          </p:cNvSpPr>
          <p:nvPr>
            <p:ph type="sldNum" sz="quarter" idx="5"/>
          </p:nvPr>
        </p:nvSpPr>
        <p:spPr/>
        <p:txBody>
          <a:bodyPr/>
          <a:lstStyle/>
          <a:p>
            <a:fld id="{15C0BF0E-840F-4F6F-8FC1-14119FD8C40A}" type="slidenum">
              <a:rPr lang="en-US" smtClean="0"/>
              <a:t>33</a:t>
            </a:fld>
            <a:endParaRPr lang="en-US"/>
          </a:p>
        </p:txBody>
      </p:sp>
    </p:spTree>
    <p:extLst>
      <p:ext uri="{BB962C8B-B14F-4D97-AF65-F5344CB8AC3E}">
        <p14:creationId xmlns:p14="http://schemas.microsoft.com/office/powerpoint/2010/main" val="274616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0BF0E-840F-4F6F-8FC1-14119FD8C40A}" type="slidenum">
              <a:rPr lang="en-US" smtClean="0"/>
              <a:t>34</a:t>
            </a:fld>
            <a:endParaRPr lang="en-US"/>
          </a:p>
        </p:txBody>
      </p:sp>
    </p:spTree>
    <p:extLst>
      <p:ext uri="{BB962C8B-B14F-4D97-AF65-F5344CB8AC3E}">
        <p14:creationId xmlns:p14="http://schemas.microsoft.com/office/powerpoint/2010/main" val="134291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Colorectal Cancer in African Americans. Williams et al.</a:t>
            </a:r>
          </a:p>
          <a:p>
            <a:r>
              <a:rPr lang="en-US" dirty="0"/>
              <a:t>Clinical and Translational Gastroenterology (2016) 7, e185; doi:10.1038/ctg.2016.36 </a:t>
            </a:r>
          </a:p>
        </p:txBody>
      </p:sp>
      <p:sp>
        <p:nvSpPr>
          <p:cNvPr id="4" name="Slide Number Placeholder 3"/>
          <p:cNvSpPr>
            <a:spLocks noGrp="1"/>
          </p:cNvSpPr>
          <p:nvPr>
            <p:ph type="sldNum" sz="quarter" idx="5"/>
          </p:nvPr>
        </p:nvSpPr>
        <p:spPr/>
        <p:txBody>
          <a:bodyPr/>
          <a:lstStyle/>
          <a:p>
            <a:fld id="{15C0BF0E-840F-4F6F-8FC1-14119FD8C40A}" type="slidenum">
              <a:rPr lang="en-US" smtClean="0"/>
              <a:t>9</a:t>
            </a:fld>
            <a:endParaRPr lang="en-US"/>
          </a:p>
        </p:txBody>
      </p:sp>
    </p:spTree>
    <p:extLst>
      <p:ext uri="{BB962C8B-B14F-4D97-AF65-F5344CB8AC3E}">
        <p14:creationId xmlns:p14="http://schemas.microsoft.com/office/powerpoint/2010/main" val="277004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Selenium possesses anti-oxidant properties.</a:t>
            </a:r>
          </a:p>
          <a:p>
            <a:r>
              <a:rPr lang="en-US" dirty="0"/>
              <a:t>Aspirin benefit may require 10 </a:t>
            </a:r>
            <a:r>
              <a:rPr lang="en-US" dirty="0" err="1"/>
              <a:t>yrs</a:t>
            </a:r>
            <a:r>
              <a:rPr lang="en-US" dirty="0"/>
              <a:t> of use (studies have demonstrated a reassuring benefit for aspirin use, 75 mg).  RCT with daily use of 81mg ASA decreased adenoma occurrence by 19% and advanced adenoma by 41%.</a:t>
            </a:r>
          </a:p>
          <a:p>
            <a:r>
              <a:rPr lang="en-US" dirty="0"/>
              <a:t>Studies of NSAID (Sulindac) on FAP patients showed efficacy. (Effect may fade if NSAID is stopped).</a:t>
            </a:r>
          </a:p>
          <a:p>
            <a:r>
              <a:rPr lang="en-US" dirty="0"/>
              <a:t>A double blind placebo controlled RCT showed efficacy for  high dose </a:t>
            </a:r>
            <a:r>
              <a:rPr lang="en-US" dirty="0" err="1"/>
              <a:t>Celecoxb</a:t>
            </a:r>
            <a:r>
              <a:rPr lang="en-US" dirty="0"/>
              <a:t> (28% polyp reduction in 6 months for FAP pt.  FDA approved for FAP patients. Celecoxib effect seems to be dose dependent. Cox-2 inhibitors carry risk of cardiovascular adverse effects (attributed to increased thrombosis).</a:t>
            </a:r>
          </a:p>
          <a:p>
            <a:r>
              <a:rPr lang="en-US" dirty="0"/>
              <a:t>Calcium and folate benefit with conflicting data.</a:t>
            </a:r>
          </a:p>
          <a:p>
            <a:r>
              <a:rPr lang="en-US" dirty="0"/>
              <a:t>Statin benefit is based on observational studies (no robust evidence yet)</a:t>
            </a:r>
          </a:p>
          <a:p>
            <a:r>
              <a:rPr lang="en-US" dirty="0"/>
              <a:t>Curcumin/</a:t>
            </a:r>
            <a:r>
              <a:rPr lang="en-US" dirty="0" err="1"/>
              <a:t>Tumeric</a:t>
            </a:r>
            <a:r>
              <a:rPr lang="en-US" dirty="0"/>
              <a:t> has been shown to have benefits in mice studies. (decreases inflammation and expression of Cox-2)</a:t>
            </a:r>
          </a:p>
          <a:p>
            <a:r>
              <a:rPr lang="en-US" sz="1200" b="1" i="0" kern="1200" dirty="0">
                <a:solidFill>
                  <a:schemeClr val="tx1"/>
                </a:solidFill>
                <a:effectLst/>
                <a:latin typeface="+mn-lt"/>
                <a:ea typeface="+mn-ea"/>
                <a:cs typeface="+mn-cs"/>
              </a:rPr>
              <a:t>Heterocyclic amines</a:t>
            </a:r>
            <a:r>
              <a:rPr lang="en-US" sz="1200" b="0" i="0" kern="1200" dirty="0">
                <a:solidFill>
                  <a:schemeClr val="tx1"/>
                </a:solidFill>
                <a:effectLst/>
                <a:latin typeface="+mn-lt"/>
                <a:ea typeface="+mn-ea"/>
                <a:cs typeface="+mn-cs"/>
              </a:rPr>
              <a:t> (HCAs) are the carcinogenic and mutagenic chemicals formed from cooking muscle meats such as beef, pork, fowl, and fish. HCAs form when amino acids and creatine react at high cooking temperatures and are formed in greater quantities when meats are overcooked or blackened. </a:t>
            </a:r>
            <a:endParaRPr lang="en-US" dirty="0"/>
          </a:p>
        </p:txBody>
      </p:sp>
      <p:sp>
        <p:nvSpPr>
          <p:cNvPr id="4" name="Slide Number Placeholder 3"/>
          <p:cNvSpPr>
            <a:spLocks noGrp="1"/>
          </p:cNvSpPr>
          <p:nvPr>
            <p:ph type="sldNum" sz="quarter" idx="5"/>
          </p:nvPr>
        </p:nvSpPr>
        <p:spPr/>
        <p:txBody>
          <a:bodyPr/>
          <a:lstStyle/>
          <a:p>
            <a:fld id="{15C0BF0E-840F-4F6F-8FC1-14119FD8C40A}" type="slidenum">
              <a:rPr lang="en-US" smtClean="0"/>
              <a:t>12</a:t>
            </a:fld>
            <a:endParaRPr lang="en-US"/>
          </a:p>
        </p:txBody>
      </p:sp>
    </p:spTree>
    <p:extLst>
      <p:ext uri="{BB962C8B-B14F-4D97-AF65-F5344CB8AC3E}">
        <p14:creationId xmlns:p14="http://schemas.microsoft.com/office/powerpoint/2010/main" val="344715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of evidence for different factors affecting colon cancer risk</a:t>
            </a:r>
          </a:p>
        </p:txBody>
      </p:sp>
      <p:sp>
        <p:nvSpPr>
          <p:cNvPr id="4" name="Slide Number Placeholder 3"/>
          <p:cNvSpPr>
            <a:spLocks noGrp="1"/>
          </p:cNvSpPr>
          <p:nvPr>
            <p:ph type="sldNum" sz="quarter" idx="5"/>
          </p:nvPr>
        </p:nvSpPr>
        <p:spPr/>
        <p:txBody>
          <a:bodyPr/>
          <a:lstStyle/>
          <a:p>
            <a:fld id="{15C0BF0E-840F-4F6F-8FC1-14119FD8C40A}" type="slidenum">
              <a:rPr lang="en-US" smtClean="0"/>
              <a:t>13</a:t>
            </a:fld>
            <a:endParaRPr lang="en-US"/>
          </a:p>
        </p:txBody>
      </p:sp>
    </p:spTree>
    <p:extLst>
      <p:ext uri="{BB962C8B-B14F-4D97-AF65-F5344CB8AC3E}">
        <p14:creationId xmlns:p14="http://schemas.microsoft.com/office/powerpoint/2010/main" val="217459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Septin9 assay blood test only 48% sensitivity for CRC and none for precancerous polyps.</a:t>
            </a:r>
          </a:p>
        </p:txBody>
      </p:sp>
      <p:sp>
        <p:nvSpPr>
          <p:cNvPr id="4" name="Slide Number Placeholder 3"/>
          <p:cNvSpPr>
            <a:spLocks noGrp="1"/>
          </p:cNvSpPr>
          <p:nvPr>
            <p:ph type="sldNum" sz="quarter" idx="5"/>
          </p:nvPr>
        </p:nvSpPr>
        <p:spPr/>
        <p:txBody>
          <a:bodyPr/>
          <a:lstStyle/>
          <a:p>
            <a:fld id="{15C0BF0E-840F-4F6F-8FC1-14119FD8C40A}" type="slidenum">
              <a:rPr lang="en-US" smtClean="0"/>
              <a:t>16</a:t>
            </a:fld>
            <a:endParaRPr lang="en-US"/>
          </a:p>
        </p:txBody>
      </p:sp>
    </p:spTree>
    <p:extLst>
      <p:ext uri="{BB962C8B-B14F-4D97-AF65-F5344CB8AC3E}">
        <p14:creationId xmlns:p14="http://schemas.microsoft.com/office/powerpoint/2010/main" val="182922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gFOBT</a:t>
            </a:r>
            <a:r>
              <a:rPr lang="en-US" dirty="0"/>
              <a:t> detection of blood is dependent on heme in feces.</a:t>
            </a:r>
          </a:p>
          <a:p>
            <a:r>
              <a:rPr lang="en-US" dirty="0" err="1"/>
              <a:t>gFOBTs</a:t>
            </a:r>
            <a:r>
              <a:rPr lang="en-US" dirty="0"/>
              <a:t> are not sensitive to small bleeds, specificity can be affected by diet or drugs.</a:t>
            </a:r>
          </a:p>
          <a:p>
            <a:r>
              <a:rPr lang="en-US" dirty="0"/>
              <a:t>FIT can be quantitative (determines degree of positivity).</a:t>
            </a:r>
          </a:p>
          <a:p>
            <a:r>
              <a:rPr lang="en-US" dirty="0"/>
              <a:t>FITs are analytically more specific than </a:t>
            </a:r>
            <a:r>
              <a:rPr lang="en-US" dirty="0" err="1"/>
              <a:t>gFOBT</a:t>
            </a:r>
            <a:r>
              <a:rPr lang="en-US" dirty="0"/>
              <a:t> and not subject to the factors known to interfere with </a:t>
            </a:r>
            <a:r>
              <a:rPr lang="en-US" dirty="0" err="1"/>
              <a:t>gFOBT</a:t>
            </a:r>
            <a:r>
              <a:rPr lang="en-US" dirty="0"/>
              <a:t>. They are also selective for colorectal bleeding since globin from the upper gastrointestinal tract is degraded readily by digestive proteolytic enzymes, with a study showing that up to 100 mL of ingested blood was not detected by some immunochemical methods but was by </a:t>
            </a:r>
            <a:r>
              <a:rPr lang="en-US" dirty="0" err="1"/>
              <a:t>gFOBT</a:t>
            </a:r>
            <a:r>
              <a:rPr lang="en-US" dirty="0"/>
              <a:t>. </a:t>
            </a:r>
          </a:p>
          <a:p>
            <a:endParaRPr lang="en-US" dirty="0"/>
          </a:p>
        </p:txBody>
      </p:sp>
      <p:sp>
        <p:nvSpPr>
          <p:cNvPr id="4" name="Slide Number Placeholder 3"/>
          <p:cNvSpPr>
            <a:spLocks noGrp="1"/>
          </p:cNvSpPr>
          <p:nvPr>
            <p:ph type="sldNum" sz="quarter" idx="5"/>
          </p:nvPr>
        </p:nvSpPr>
        <p:spPr/>
        <p:txBody>
          <a:bodyPr/>
          <a:lstStyle/>
          <a:p>
            <a:fld id="{15C0BF0E-840F-4F6F-8FC1-14119FD8C40A}" type="slidenum">
              <a:rPr lang="en-US" smtClean="0"/>
              <a:t>17</a:t>
            </a:fld>
            <a:endParaRPr lang="en-US"/>
          </a:p>
        </p:txBody>
      </p:sp>
    </p:spTree>
    <p:extLst>
      <p:ext uri="{BB962C8B-B14F-4D97-AF65-F5344CB8AC3E}">
        <p14:creationId xmlns:p14="http://schemas.microsoft.com/office/powerpoint/2010/main" val="133604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sensitivity than FIT, but less Specific than FIT which results in More False Positives</a:t>
            </a:r>
          </a:p>
        </p:txBody>
      </p:sp>
      <p:sp>
        <p:nvSpPr>
          <p:cNvPr id="4" name="Slide Number Placeholder 3"/>
          <p:cNvSpPr>
            <a:spLocks noGrp="1"/>
          </p:cNvSpPr>
          <p:nvPr>
            <p:ph type="sldNum" sz="quarter" idx="5"/>
          </p:nvPr>
        </p:nvSpPr>
        <p:spPr/>
        <p:txBody>
          <a:bodyPr/>
          <a:lstStyle/>
          <a:p>
            <a:fld id="{15C0BF0E-840F-4F6F-8FC1-14119FD8C40A}" type="slidenum">
              <a:rPr lang="en-US" smtClean="0"/>
              <a:t>18</a:t>
            </a:fld>
            <a:endParaRPr lang="en-US"/>
          </a:p>
        </p:txBody>
      </p:sp>
    </p:spTree>
    <p:extLst>
      <p:ext uri="{BB962C8B-B14F-4D97-AF65-F5344CB8AC3E}">
        <p14:creationId xmlns:p14="http://schemas.microsoft.com/office/powerpoint/2010/main" val="224446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a:t>
            </a:r>
          </a:p>
          <a:p>
            <a:r>
              <a:rPr lang="en-US" dirty="0"/>
              <a:t>Good for detecting lesions 1cm or larger. (comparable to colonoscopy for detecting lesions &gt; 1 cm)</a:t>
            </a:r>
          </a:p>
          <a:p>
            <a:r>
              <a:rPr lang="en-US" dirty="0"/>
              <a:t>For average risk patients only (not high risk)</a:t>
            </a:r>
          </a:p>
          <a:p>
            <a:r>
              <a:rPr lang="en-US" dirty="0"/>
              <a:t>https://www.youtube.com/watch?v=5Xj7YznTrG8</a:t>
            </a:r>
          </a:p>
        </p:txBody>
      </p:sp>
      <p:sp>
        <p:nvSpPr>
          <p:cNvPr id="4" name="Slide Number Placeholder 3"/>
          <p:cNvSpPr>
            <a:spLocks noGrp="1"/>
          </p:cNvSpPr>
          <p:nvPr>
            <p:ph type="sldNum" sz="quarter" idx="5"/>
          </p:nvPr>
        </p:nvSpPr>
        <p:spPr/>
        <p:txBody>
          <a:bodyPr/>
          <a:lstStyle/>
          <a:p>
            <a:fld id="{15C0BF0E-840F-4F6F-8FC1-14119FD8C40A}" type="slidenum">
              <a:rPr lang="en-US" smtClean="0"/>
              <a:t>19</a:t>
            </a:fld>
            <a:endParaRPr lang="en-US"/>
          </a:p>
        </p:txBody>
      </p:sp>
    </p:spTree>
    <p:extLst>
      <p:ext uri="{BB962C8B-B14F-4D97-AF65-F5344CB8AC3E}">
        <p14:creationId xmlns:p14="http://schemas.microsoft.com/office/powerpoint/2010/main" val="231152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JAMA</a:t>
            </a:r>
          </a:p>
        </p:txBody>
      </p:sp>
      <p:sp>
        <p:nvSpPr>
          <p:cNvPr id="4" name="Slide Number Placeholder 3"/>
          <p:cNvSpPr>
            <a:spLocks noGrp="1"/>
          </p:cNvSpPr>
          <p:nvPr>
            <p:ph type="sldNum" sz="quarter" idx="5"/>
          </p:nvPr>
        </p:nvSpPr>
        <p:spPr/>
        <p:txBody>
          <a:bodyPr/>
          <a:lstStyle/>
          <a:p>
            <a:fld id="{15C0BF0E-840F-4F6F-8FC1-14119FD8C40A}" type="slidenum">
              <a:rPr lang="en-US" smtClean="0"/>
              <a:t>23</a:t>
            </a:fld>
            <a:endParaRPr lang="en-US"/>
          </a:p>
        </p:txBody>
      </p:sp>
    </p:spTree>
    <p:extLst>
      <p:ext uri="{BB962C8B-B14F-4D97-AF65-F5344CB8AC3E}">
        <p14:creationId xmlns:p14="http://schemas.microsoft.com/office/powerpoint/2010/main" val="334376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CC8E-5EC2-4DB8-8895-D7FEB62696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B34C9-7401-45D5-A25A-264B35BDD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B40DFD-7A32-4365-A16A-D071658C0A26}"/>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5" name="Footer Placeholder 4">
            <a:extLst>
              <a:ext uri="{FF2B5EF4-FFF2-40B4-BE49-F238E27FC236}">
                <a16:creationId xmlns:a16="http://schemas.microsoft.com/office/drawing/2014/main" id="{7EA44CD2-C24C-4805-8FE7-4ADFBB751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78428-2DD1-4DD4-95E0-A338CE29FC76}"/>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246752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BC85-1988-4801-B444-5AAE5D9D4A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5342A9-A124-4A48-AC86-9CDF1F70CB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D93E8-AC26-40F0-B33C-7172CF315856}"/>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5" name="Footer Placeholder 4">
            <a:extLst>
              <a:ext uri="{FF2B5EF4-FFF2-40B4-BE49-F238E27FC236}">
                <a16:creationId xmlns:a16="http://schemas.microsoft.com/office/drawing/2014/main" id="{02CF731C-308C-4C68-99DB-07084D767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A3C6B-C18C-4B07-967A-99F45D93CAFD}"/>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26418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C5D476-BF31-45EA-9079-910407C50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6F2170-E405-4FDA-BC8E-33AAF0B09B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442B0-D571-4FE0-B7DF-C50D2F6FE88E}"/>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5" name="Footer Placeholder 4">
            <a:extLst>
              <a:ext uri="{FF2B5EF4-FFF2-40B4-BE49-F238E27FC236}">
                <a16:creationId xmlns:a16="http://schemas.microsoft.com/office/drawing/2014/main" id="{F6F3CC8D-1A36-4637-B6B8-E2B5B6938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B5683-F43C-4171-8064-EE636AC250BC}"/>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347049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CF09-362D-4B96-A8D5-8B471E3CA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EBA7E-7CA7-4185-B5BB-0E10CD6D4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1C2B1-34EB-4CE4-BBF6-BD76D7BC6BA1}"/>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5" name="Footer Placeholder 4">
            <a:extLst>
              <a:ext uri="{FF2B5EF4-FFF2-40B4-BE49-F238E27FC236}">
                <a16:creationId xmlns:a16="http://schemas.microsoft.com/office/drawing/2014/main" id="{6B28465B-8894-4231-8232-E801F5CBC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93F77-EA42-43BB-A70C-1CA247A4D752}"/>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386322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B3DE-E391-4300-929A-81FD278A03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121EF6-E530-4B66-ADFA-6131CC9E81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07B1E0-A9CE-4F80-ACBE-F96D9ED042E6}"/>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5" name="Footer Placeholder 4">
            <a:extLst>
              <a:ext uri="{FF2B5EF4-FFF2-40B4-BE49-F238E27FC236}">
                <a16:creationId xmlns:a16="http://schemas.microsoft.com/office/drawing/2014/main" id="{1969424A-2679-46A6-AA16-D5EC4CC6A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3F9D4-8EC1-46F9-B009-C2695730BB39}"/>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253647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8765-4224-49A1-8A9A-8936E68D19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F1AFD9-4BE0-450D-94BF-63CBC644F6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16EF8B-FDA2-4989-BF70-2C8F312882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209A62-FCCF-46D6-99BD-DCEA455381DF}"/>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6" name="Footer Placeholder 5">
            <a:extLst>
              <a:ext uri="{FF2B5EF4-FFF2-40B4-BE49-F238E27FC236}">
                <a16:creationId xmlns:a16="http://schemas.microsoft.com/office/drawing/2014/main" id="{00F7CD55-8DD4-4FAD-9AD3-9242B0D616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9CA70-85A1-43D3-8213-96EA77F070DB}"/>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38363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FC3A-3BFA-4410-B157-DDA57E769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B75A94-C1DB-4785-9858-20D61E493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F9F80-0704-438A-8E94-547BAD131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B23963-ABC6-4AE3-A463-E41932C6E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2C810B-D2FB-49D6-8D74-31DCC91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FC6BC-5647-40FC-8070-E517CE92FB57}"/>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8" name="Footer Placeholder 7">
            <a:extLst>
              <a:ext uri="{FF2B5EF4-FFF2-40B4-BE49-F238E27FC236}">
                <a16:creationId xmlns:a16="http://schemas.microsoft.com/office/drawing/2014/main" id="{B32CCC6B-295C-4ADA-ADAE-27FCDAF86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7EA4E3-9FB1-471C-B874-73A2DC154C62}"/>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223278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E292-CE53-412D-B28B-F45733D506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107AB-0D2D-4812-964F-9E5913EB2C91}"/>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4" name="Footer Placeholder 3">
            <a:extLst>
              <a:ext uri="{FF2B5EF4-FFF2-40B4-BE49-F238E27FC236}">
                <a16:creationId xmlns:a16="http://schemas.microsoft.com/office/drawing/2014/main" id="{3D51F75B-0935-4F35-8738-2CC24CDE99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89DD8-1EB8-4E27-83C5-83850558EDB2}"/>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168483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BBD24-B4F1-430D-9525-E82B7D48BD81}"/>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3" name="Footer Placeholder 2">
            <a:extLst>
              <a:ext uri="{FF2B5EF4-FFF2-40B4-BE49-F238E27FC236}">
                <a16:creationId xmlns:a16="http://schemas.microsoft.com/office/drawing/2014/main" id="{D47E2833-64D1-49E1-8319-485E4E2777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336B28-B108-40FA-8971-F1F9AFD808A8}"/>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157033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D95D-78A4-42FF-B443-AD2B17021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511E39-96CF-48EE-BCD8-5740FEF92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401D54-5EB7-4BFA-AC3C-124489AFA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9227B-68CE-4875-A045-AE9400A09A14}"/>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6" name="Footer Placeholder 5">
            <a:extLst>
              <a:ext uri="{FF2B5EF4-FFF2-40B4-BE49-F238E27FC236}">
                <a16:creationId xmlns:a16="http://schemas.microsoft.com/office/drawing/2014/main" id="{E1E160E3-323B-45C7-B816-A523E7C81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33EF1-FE2A-424F-8B31-37BC6353CB80}"/>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118440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8C4C-A24E-43BF-ADAB-7E51F3EB5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817BBC-CF32-444C-AF67-E713C17B8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8EC99A-ED61-410C-8457-CA5D9E937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65EF0-CAAD-4F6D-8486-ABE2FD00E745}"/>
              </a:ext>
            </a:extLst>
          </p:cNvPr>
          <p:cNvSpPr>
            <a:spLocks noGrp="1"/>
          </p:cNvSpPr>
          <p:nvPr>
            <p:ph type="dt" sz="half" idx="10"/>
          </p:nvPr>
        </p:nvSpPr>
        <p:spPr/>
        <p:txBody>
          <a:bodyPr/>
          <a:lstStyle/>
          <a:p>
            <a:fld id="{461EDCEE-12B2-429A-A838-2C2A7B30337B}" type="datetimeFigureOut">
              <a:rPr lang="en-US" smtClean="0"/>
              <a:t>9/21/2020</a:t>
            </a:fld>
            <a:endParaRPr lang="en-US"/>
          </a:p>
        </p:txBody>
      </p:sp>
      <p:sp>
        <p:nvSpPr>
          <p:cNvPr id="6" name="Footer Placeholder 5">
            <a:extLst>
              <a:ext uri="{FF2B5EF4-FFF2-40B4-BE49-F238E27FC236}">
                <a16:creationId xmlns:a16="http://schemas.microsoft.com/office/drawing/2014/main" id="{D5403417-93C7-4A04-BDEF-29F523F07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59F33-B1D3-4BF1-8FBB-189C48FE96DA}"/>
              </a:ext>
            </a:extLst>
          </p:cNvPr>
          <p:cNvSpPr>
            <a:spLocks noGrp="1"/>
          </p:cNvSpPr>
          <p:nvPr>
            <p:ph type="sldNum" sz="quarter" idx="12"/>
          </p:nvPr>
        </p:nvSpPr>
        <p:spPr/>
        <p:txBody>
          <a:bodyPr/>
          <a:lstStyle/>
          <a:p>
            <a:fld id="{6A337B58-271E-46C6-8784-A92FDAB48513}" type="slidenum">
              <a:rPr lang="en-US" smtClean="0"/>
              <a:t>‹#›</a:t>
            </a:fld>
            <a:endParaRPr lang="en-US"/>
          </a:p>
        </p:txBody>
      </p:sp>
    </p:spTree>
    <p:extLst>
      <p:ext uri="{BB962C8B-B14F-4D97-AF65-F5344CB8AC3E}">
        <p14:creationId xmlns:p14="http://schemas.microsoft.com/office/powerpoint/2010/main" val="412227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60A26-2BCD-4458-9B14-DF7A01DEB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A5F2D-3FC5-4116-9886-9524EB9C6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8695F-6019-4CEA-96A5-7A7052CF3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EDCEE-12B2-429A-A838-2C2A7B30337B}" type="datetimeFigureOut">
              <a:rPr lang="en-US" smtClean="0"/>
              <a:t>9/21/2020</a:t>
            </a:fld>
            <a:endParaRPr lang="en-US"/>
          </a:p>
        </p:txBody>
      </p:sp>
      <p:sp>
        <p:nvSpPr>
          <p:cNvPr id="5" name="Footer Placeholder 4">
            <a:extLst>
              <a:ext uri="{FF2B5EF4-FFF2-40B4-BE49-F238E27FC236}">
                <a16:creationId xmlns:a16="http://schemas.microsoft.com/office/drawing/2014/main" id="{BE253B14-1753-46EC-82E3-732DC66E8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69CD5E-622B-42AB-A833-59FD48AA2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37B58-271E-46C6-8784-A92FDAB48513}" type="slidenum">
              <a:rPr lang="en-US" smtClean="0"/>
              <a:t>‹#›</a:t>
            </a:fld>
            <a:endParaRPr lang="en-US"/>
          </a:p>
        </p:txBody>
      </p:sp>
    </p:spTree>
    <p:extLst>
      <p:ext uri="{BB962C8B-B14F-4D97-AF65-F5344CB8AC3E}">
        <p14:creationId xmlns:p14="http://schemas.microsoft.com/office/powerpoint/2010/main" val="217237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EvbGM_5Qc"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J7cYNaKFz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eCPySqbIk8U"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expertconsult.inkling.com/read/sleisenger-fordtran-gastrointestinal-liver-feldman-10/chapter-127/figure-127-8"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5D67-34C0-4C46-ADCA-9B8216F0BC40}"/>
              </a:ext>
            </a:extLst>
          </p:cNvPr>
          <p:cNvSpPr>
            <a:spLocks noGrp="1"/>
          </p:cNvSpPr>
          <p:nvPr>
            <p:ph type="ctrTitle"/>
          </p:nvPr>
        </p:nvSpPr>
        <p:spPr>
          <a:xfrm>
            <a:off x="1524000" y="45920"/>
            <a:ext cx="9144000" cy="2387600"/>
          </a:xfrm>
        </p:spPr>
        <p:txBody>
          <a:bodyPr>
            <a:normAutofit fontScale="90000"/>
          </a:bodyPr>
          <a:lstStyle/>
          <a:p>
            <a:r>
              <a:rPr lang="en-US" b="1" dirty="0">
                <a:latin typeface="Gill Sans Ultra Bold Condensed" panose="020B0A06020104020203" pitchFamily="34" charset="0"/>
              </a:rPr>
              <a:t>Colorectal Cancer</a:t>
            </a:r>
            <a:r>
              <a:rPr lang="en-US" dirty="0">
                <a:latin typeface="Gill Sans Ultra Bold Condensed" panose="020B0A06020104020203" pitchFamily="34" charset="0"/>
              </a:rPr>
              <a:t>: What we need to know! Who is at risk?</a:t>
            </a:r>
          </a:p>
        </p:txBody>
      </p:sp>
      <p:sp>
        <p:nvSpPr>
          <p:cNvPr id="3" name="Subtitle 2">
            <a:extLst>
              <a:ext uri="{FF2B5EF4-FFF2-40B4-BE49-F238E27FC236}">
                <a16:creationId xmlns:a16="http://schemas.microsoft.com/office/drawing/2014/main" id="{0E7F803C-680F-4355-98D5-28B905CADCF0}"/>
              </a:ext>
            </a:extLst>
          </p:cNvPr>
          <p:cNvSpPr>
            <a:spLocks noGrp="1"/>
          </p:cNvSpPr>
          <p:nvPr>
            <p:ph type="subTitle" idx="1"/>
          </p:nvPr>
        </p:nvSpPr>
        <p:spPr>
          <a:xfrm>
            <a:off x="1524000" y="2421418"/>
            <a:ext cx="9144000" cy="506975"/>
          </a:xfrm>
        </p:spPr>
        <p:txBody>
          <a:bodyPr>
            <a:normAutofit/>
          </a:bodyPr>
          <a:lstStyle/>
          <a:p>
            <a:r>
              <a:rPr lang="en-US" sz="2800" b="1" dirty="0">
                <a:latin typeface="Bradley Hand ITC" panose="03070402050302030203" pitchFamily="66" charset="0"/>
              </a:rPr>
              <a:t>Chinemerem Okwara, MD</a:t>
            </a:r>
          </a:p>
        </p:txBody>
      </p:sp>
      <p:pic>
        <p:nvPicPr>
          <p:cNvPr id="1026" name="Picture 2" descr="Colon and Rectal Cancer - The Gastrointestinalatlas -  gastrointestinalatlas.com">
            <a:extLst>
              <a:ext uri="{FF2B5EF4-FFF2-40B4-BE49-F238E27FC236}">
                <a16:creationId xmlns:a16="http://schemas.microsoft.com/office/drawing/2014/main" id="{CF9B62ED-3F41-44C4-BFFB-3862B636C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93" y="3067291"/>
            <a:ext cx="5523305" cy="3675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on and Rectal Cancer III - The Gastrointestinalatlas -  gastrointestinalatlas.com">
            <a:extLst>
              <a:ext uri="{FF2B5EF4-FFF2-40B4-BE49-F238E27FC236}">
                <a16:creationId xmlns:a16="http://schemas.microsoft.com/office/drawing/2014/main" id="{1CDFB730-6C52-4F58-A2F0-F5E52CD8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033" y="3067291"/>
            <a:ext cx="5678967" cy="379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2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CBB6-D21A-4E23-84A5-903554969589}"/>
              </a:ext>
            </a:extLst>
          </p:cNvPr>
          <p:cNvSpPr>
            <a:spLocks noGrp="1"/>
          </p:cNvSpPr>
          <p:nvPr>
            <p:ph type="title"/>
          </p:nvPr>
        </p:nvSpPr>
        <p:spPr/>
        <p:txBody>
          <a:bodyPr/>
          <a:lstStyle/>
          <a:p>
            <a:r>
              <a:rPr lang="en-US" dirty="0"/>
              <a:t>Colorectal cancer (CRC) in Blacks</a:t>
            </a:r>
          </a:p>
        </p:txBody>
      </p:sp>
      <p:sp>
        <p:nvSpPr>
          <p:cNvPr id="3" name="Content Placeholder 2">
            <a:extLst>
              <a:ext uri="{FF2B5EF4-FFF2-40B4-BE49-F238E27FC236}">
                <a16:creationId xmlns:a16="http://schemas.microsoft.com/office/drawing/2014/main" id="{043F7FEA-A73A-4E02-879F-C842D12F7C0C}"/>
              </a:ext>
            </a:extLst>
          </p:cNvPr>
          <p:cNvSpPr>
            <a:spLocks noGrp="1"/>
          </p:cNvSpPr>
          <p:nvPr>
            <p:ph idx="1"/>
          </p:nvPr>
        </p:nvSpPr>
        <p:spPr>
          <a:ln>
            <a:noFill/>
          </a:ln>
        </p:spPr>
        <p:txBody>
          <a:bodyPr>
            <a:normAutofit fontScale="92500" lnSpcReduction="10000"/>
          </a:bodyPr>
          <a:lstStyle/>
          <a:p>
            <a:r>
              <a:rPr lang="en-US" dirty="0"/>
              <a:t>Overall colon cancer incidence and mortality has declined, but unfortunately blacks continue to have higher incidence as well as mortality.</a:t>
            </a:r>
          </a:p>
          <a:p>
            <a:r>
              <a:rPr lang="en-US" dirty="0"/>
              <a:t>The overall decline in incidence and mortality could be related to institution/implementation of colon cancer screening.</a:t>
            </a:r>
          </a:p>
          <a:p>
            <a:r>
              <a:rPr lang="en-US" dirty="0"/>
              <a:t>A population-based retrospective cohort analysis of the SEER registry found that </a:t>
            </a:r>
            <a:r>
              <a:rPr lang="en-US" b="1" dirty="0">
                <a:solidFill>
                  <a:srgbClr val="FF0000"/>
                </a:solidFill>
              </a:rPr>
              <a:t>patients under 50 with CRC were more likely to be African American (14.8% vs. 12%)</a:t>
            </a:r>
            <a:r>
              <a:rPr lang="en-US" b="1" dirty="0"/>
              <a:t> </a:t>
            </a:r>
            <a:r>
              <a:rPr lang="en-US" dirty="0"/>
              <a:t>or American Indian/Alaska Native (10.6% vs. 8.5%), which was statistically significant with a P&lt;0.001.</a:t>
            </a:r>
          </a:p>
          <a:p>
            <a:r>
              <a:rPr lang="en-US" dirty="0"/>
              <a:t>This information and other research data prompted recommendation for </a:t>
            </a:r>
            <a:r>
              <a:rPr lang="en-US" b="1" dirty="0"/>
              <a:t>starting colon cancer screening at 45 for blacks</a:t>
            </a:r>
            <a:r>
              <a:rPr lang="en-US" dirty="0"/>
              <a:t> instead of 50 for the other average risk population.</a:t>
            </a:r>
          </a:p>
        </p:txBody>
      </p:sp>
    </p:spTree>
    <p:extLst>
      <p:ext uri="{BB962C8B-B14F-4D97-AF65-F5344CB8AC3E}">
        <p14:creationId xmlns:p14="http://schemas.microsoft.com/office/powerpoint/2010/main" val="56065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BA8E-7E8C-4C26-BA13-45414692667A}"/>
              </a:ext>
            </a:extLst>
          </p:cNvPr>
          <p:cNvSpPr>
            <a:spLocks noGrp="1"/>
          </p:cNvSpPr>
          <p:nvPr>
            <p:ph type="title"/>
          </p:nvPr>
        </p:nvSpPr>
        <p:spPr/>
        <p:txBody>
          <a:bodyPr/>
          <a:lstStyle/>
          <a:p>
            <a:r>
              <a:rPr lang="en-US" dirty="0"/>
              <a:t>Why do blacks have higher Incidence and Mortality?</a:t>
            </a:r>
          </a:p>
        </p:txBody>
      </p:sp>
      <p:pic>
        <p:nvPicPr>
          <p:cNvPr id="7" name="Content Placeholder 6">
            <a:extLst>
              <a:ext uri="{FF2B5EF4-FFF2-40B4-BE49-F238E27FC236}">
                <a16:creationId xmlns:a16="http://schemas.microsoft.com/office/drawing/2014/main" id="{E7D45D14-827C-4BCD-A960-3DBB7A580B2E}"/>
              </a:ext>
            </a:extLst>
          </p:cNvPr>
          <p:cNvPicPr>
            <a:picLocks noGrp="1" noChangeAspect="1"/>
          </p:cNvPicPr>
          <p:nvPr>
            <p:ph sz="half" idx="1"/>
          </p:nvPr>
        </p:nvPicPr>
        <p:blipFill>
          <a:blip r:embed="rId2"/>
          <a:stretch>
            <a:fillRect/>
          </a:stretch>
        </p:blipFill>
        <p:spPr>
          <a:xfrm>
            <a:off x="6096000" y="2616431"/>
            <a:ext cx="5497997" cy="1847781"/>
          </a:xfrm>
          <a:prstGeom prst="rect">
            <a:avLst/>
          </a:prstGeom>
        </p:spPr>
      </p:pic>
      <p:sp>
        <p:nvSpPr>
          <p:cNvPr id="5" name="Content Placeholder 4">
            <a:extLst>
              <a:ext uri="{FF2B5EF4-FFF2-40B4-BE49-F238E27FC236}">
                <a16:creationId xmlns:a16="http://schemas.microsoft.com/office/drawing/2014/main" id="{3038344A-F7B6-40D3-BCCC-AEAD5DCA088B}"/>
              </a:ext>
            </a:extLst>
          </p:cNvPr>
          <p:cNvSpPr>
            <a:spLocks noGrp="1"/>
          </p:cNvSpPr>
          <p:nvPr>
            <p:ph sz="half" idx="2"/>
          </p:nvPr>
        </p:nvSpPr>
        <p:spPr>
          <a:xfrm>
            <a:off x="598003" y="1883498"/>
            <a:ext cx="5181600" cy="4351338"/>
          </a:xfrm>
        </p:spPr>
        <p:txBody>
          <a:bodyPr/>
          <a:lstStyle/>
          <a:p>
            <a:r>
              <a:rPr lang="en-US" dirty="0"/>
              <a:t>Likely multifactorial</a:t>
            </a:r>
          </a:p>
          <a:p>
            <a:r>
              <a:rPr lang="en-US" dirty="0"/>
              <a:t>Lifestyle factors are likely contributors including:</a:t>
            </a:r>
          </a:p>
          <a:p>
            <a:pPr lvl="1"/>
            <a:r>
              <a:rPr lang="en-US" dirty="0"/>
              <a:t>Diet</a:t>
            </a:r>
          </a:p>
          <a:p>
            <a:pPr lvl="1"/>
            <a:r>
              <a:rPr lang="en-US" dirty="0"/>
              <a:t>Obesity</a:t>
            </a:r>
          </a:p>
          <a:p>
            <a:pPr lvl="1"/>
            <a:r>
              <a:rPr lang="en-US" dirty="0"/>
              <a:t>Physical activity</a:t>
            </a:r>
          </a:p>
          <a:p>
            <a:r>
              <a:rPr lang="en-US" dirty="0"/>
              <a:t>Decreased screening***</a:t>
            </a:r>
          </a:p>
          <a:p>
            <a:pPr lvl="1"/>
            <a:r>
              <a:rPr lang="en-US" dirty="0"/>
              <a:t>Sometimes physicians fail to recommend screening to the patients.</a:t>
            </a:r>
          </a:p>
        </p:txBody>
      </p:sp>
    </p:spTree>
    <p:extLst>
      <p:ext uri="{BB962C8B-B14F-4D97-AF65-F5344CB8AC3E}">
        <p14:creationId xmlns:p14="http://schemas.microsoft.com/office/powerpoint/2010/main" val="373668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7C0B-524C-4B95-915E-9815BB411545}"/>
              </a:ext>
            </a:extLst>
          </p:cNvPr>
          <p:cNvSpPr>
            <a:spLocks noGrp="1"/>
          </p:cNvSpPr>
          <p:nvPr>
            <p:ph type="title"/>
          </p:nvPr>
        </p:nvSpPr>
        <p:spPr/>
        <p:txBody>
          <a:bodyPr/>
          <a:lstStyle/>
          <a:p>
            <a:r>
              <a:rPr lang="en-US" dirty="0"/>
              <a:t>Risk Factors</a:t>
            </a:r>
          </a:p>
        </p:txBody>
      </p:sp>
      <p:pic>
        <p:nvPicPr>
          <p:cNvPr id="6" name="Content Placeholder 5">
            <a:extLst>
              <a:ext uri="{FF2B5EF4-FFF2-40B4-BE49-F238E27FC236}">
                <a16:creationId xmlns:a16="http://schemas.microsoft.com/office/drawing/2014/main" id="{ECD32354-AE14-481E-BA3A-D7C8E7AC90B8}"/>
              </a:ext>
            </a:extLst>
          </p:cNvPr>
          <p:cNvPicPr>
            <a:picLocks noGrp="1" noChangeAspect="1"/>
          </p:cNvPicPr>
          <p:nvPr>
            <p:ph sz="half" idx="1"/>
          </p:nvPr>
        </p:nvPicPr>
        <p:blipFill>
          <a:blip r:embed="rId3"/>
          <a:stretch>
            <a:fillRect/>
          </a:stretch>
        </p:blipFill>
        <p:spPr>
          <a:xfrm>
            <a:off x="100716" y="1591734"/>
            <a:ext cx="6380052" cy="4438297"/>
          </a:xfrm>
          <a:prstGeom prst="rect">
            <a:avLst/>
          </a:prstGeom>
        </p:spPr>
      </p:pic>
      <p:pic>
        <p:nvPicPr>
          <p:cNvPr id="7" name="Content Placeholder 6">
            <a:extLst>
              <a:ext uri="{FF2B5EF4-FFF2-40B4-BE49-F238E27FC236}">
                <a16:creationId xmlns:a16="http://schemas.microsoft.com/office/drawing/2014/main" id="{341066A9-70AD-4525-B996-86FEDDA4E867}"/>
              </a:ext>
            </a:extLst>
          </p:cNvPr>
          <p:cNvPicPr>
            <a:picLocks noGrp="1" noChangeAspect="1"/>
          </p:cNvPicPr>
          <p:nvPr>
            <p:ph sz="half" idx="2"/>
          </p:nvPr>
        </p:nvPicPr>
        <p:blipFill>
          <a:blip r:embed="rId4"/>
          <a:stretch>
            <a:fillRect/>
          </a:stretch>
        </p:blipFill>
        <p:spPr>
          <a:xfrm>
            <a:off x="6585952" y="1186744"/>
            <a:ext cx="5505332" cy="5248275"/>
          </a:xfrm>
          <a:prstGeom prst="rect">
            <a:avLst/>
          </a:prstGeom>
        </p:spPr>
      </p:pic>
      <p:sp>
        <p:nvSpPr>
          <p:cNvPr id="8" name="Footer Placeholder 3">
            <a:extLst>
              <a:ext uri="{FF2B5EF4-FFF2-40B4-BE49-F238E27FC236}">
                <a16:creationId xmlns:a16="http://schemas.microsoft.com/office/drawing/2014/main" id="{74B07647-C5C1-448B-8B61-0BFCCAD73C1B}"/>
              </a:ext>
            </a:extLst>
          </p:cNvPr>
          <p:cNvSpPr>
            <a:spLocks noGrp="1"/>
          </p:cNvSpPr>
          <p:nvPr>
            <p:ph type="ftr" sz="quarter" idx="11"/>
          </p:nvPr>
        </p:nvSpPr>
        <p:spPr>
          <a:xfrm>
            <a:off x="1092195" y="6356350"/>
            <a:ext cx="4114800" cy="365125"/>
          </a:xfrm>
        </p:spPr>
        <p:txBody>
          <a:bodyPr/>
          <a:lstStyle/>
          <a:p>
            <a:r>
              <a:rPr lang="en-US" dirty="0" err="1"/>
              <a:t>Sleisenger</a:t>
            </a:r>
            <a:r>
              <a:rPr lang="en-US" dirty="0"/>
              <a:t> and </a:t>
            </a:r>
            <a:r>
              <a:rPr lang="en-US" dirty="0" err="1"/>
              <a:t>Fordtran's</a:t>
            </a:r>
            <a:r>
              <a:rPr lang="en-US" dirty="0"/>
              <a:t> Gastrointestinal and Liver disease. 10th edition. Chapter 127</a:t>
            </a:r>
          </a:p>
        </p:txBody>
      </p:sp>
      <p:sp>
        <p:nvSpPr>
          <p:cNvPr id="9" name="Rectangle 8">
            <a:extLst>
              <a:ext uri="{FF2B5EF4-FFF2-40B4-BE49-F238E27FC236}">
                <a16:creationId xmlns:a16="http://schemas.microsoft.com/office/drawing/2014/main" id="{1BC00E72-FBA1-43FE-AC62-224F9CACF5E8}"/>
              </a:ext>
            </a:extLst>
          </p:cNvPr>
          <p:cNvSpPr/>
          <p:nvPr/>
        </p:nvSpPr>
        <p:spPr>
          <a:xfrm>
            <a:off x="7032978" y="1656821"/>
            <a:ext cx="3307644" cy="3074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ECE706F-92AC-4FCE-BBDC-F8D84FBCF594}"/>
              </a:ext>
            </a:extLst>
          </p:cNvPr>
          <p:cNvCxnSpPr/>
          <p:nvPr/>
        </p:nvCxnSpPr>
        <p:spPr>
          <a:xfrm>
            <a:off x="6841067" y="2698044"/>
            <a:ext cx="19191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AD4C542-3E9A-45E5-8021-3C950678C4DE}"/>
              </a:ext>
            </a:extLst>
          </p:cNvPr>
          <p:cNvCxnSpPr/>
          <p:nvPr/>
        </p:nvCxnSpPr>
        <p:spPr>
          <a:xfrm>
            <a:off x="6857999" y="2929467"/>
            <a:ext cx="19191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91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97E2-17A9-4C7D-8020-E5CFEDB7E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5B9604-CBA1-48FB-95E5-113C1EB7D76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2027310C-D2CB-4EBD-B4F5-EEB8E726B35B}"/>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B06159D1-66A1-4B87-BB4C-12971EA00E3E}"/>
              </a:ext>
            </a:extLst>
          </p:cNvPr>
          <p:cNvPicPr>
            <a:picLocks noChangeAspect="1"/>
          </p:cNvPicPr>
          <p:nvPr/>
        </p:nvPicPr>
        <p:blipFill>
          <a:blip r:embed="rId3"/>
          <a:stretch>
            <a:fillRect/>
          </a:stretch>
        </p:blipFill>
        <p:spPr>
          <a:xfrm>
            <a:off x="2237046" y="0"/>
            <a:ext cx="7279489" cy="6883865"/>
          </a:xfrm>
          <a:prstGeom prst="rect">
            <a:avLst/>
          </a:prstGeom>
        </p:spPr>
      </p:pic>
      <p:sp>
        <p:nvSpPr>
          <p:cNvPr id="7" name="Rectangle 6">
            <a:extLst>
              <a:ext uri="{FF2B5EF4-FFF2-40B4-BE49-F238E27FC236}">
                <a16:creationId xmlns:a16="http://schemas.microsoft.com/office/drawing/2014/main" id="{55644058-FC25-4189-ADDB-7797CF8DECCB}"/>
              </a:ext>
            </a:extLst>
          </p:cNvPr>
          <p:cNvSpPr/>
          <p:nvPr/>
        </p:nvSpPr>
        <p:spPr>
          <a:xfrm>
            <a:off x="6987822" y="45156"/>
            <a:ext cx="2077156" cy="3199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815884-1401-458D-A786-7A8DBA14145B}"/>
              </a:ext>
            </a:extLst>
          </p:cNvPr>
          <p:cNvSpPr/>
          <p:nvPr/>
        </p:nvSpPr>
        <p:spPr>
          <a:xfrm>
            <a:off x="7676444" y="2359378"/>
            <a:ext cx="1840091" cy="553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A5B66C-E913-4C6B-BE15-C2B879159F21}"/>
              </a:ext>
            </a:extLst>
          </p:cNvPr>
          <p:cNvSpPr/>
          <p:nvPr/>
        </p:nvSpPr>
        <p:spPr>
          <a:xfrm>
            <a:off x="8511822" y="3589867"/>
            <a:ext cx="1004713" cy="259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B6D40A-1462-4E35-A936-F81042A4C80D}"/>
              </a:ext>
            </a:extLst>
          </p:cNvPr>
          <p:cNvSpPr/>
          <p:nvPr/>
        </p:nvSpPr>
        <p:spPr>
          <a:xfrm>
            <a:off x="6479823" y="4447822"/>
            <a:ext cx="2032000" cy="790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D08040-B071-49D6-96A5-579EF37870E9}"/>
              </a:ext>
            </a:extLst>
          </p:cNvPr>
          <p:cNvSpPr/>
          <p:nvPr/>
        </p:nvSpPr>
        <p:spPr>
          <a:xfrm>
            <a:off x="4154311" y="3849511"/>
            <a:ext cx="3505198" cy="338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7248549-F0F5-4B4F-8906-86C6B6EB178A}"/>
              </a:ext>
            </a:extLst>
          </p:cNvPr>
          <p:cNvCxnSpPr/>
          <p:nvPr/>
        </p:nvCxnSpPr>
        <p:spPr>
          <a:xfrm>
            <a:off x="6479822" y="3849511"/>
            <a:ext cx="0" cy="3386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B80A5E6-4F71-44EB-9A75-AEE45CA37D7A}"/>
              </a:ext>
            </a:extLst>
          </p:cNvPr>
          <p:cNvSpPr/>
          <p:nvPr/>
        </p:nvSpPr>
        <p:spPr>
          <a:xfrm>
            <a:off x="6479822" y="2630311"/>
            <a:ext cx="1196622" cy="9595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F90F68-9BC9-4440-9BEE-A80558B48325}"/>
              </a:ext>
            </a:extLst>
          </p:cNvPr>
          <p:cNvSpPr/>
          <p:nvPr/>
        </p:nvSpPr>
        <p:spPr>
          <a:xfrm>
            <a:off x="6479822" y="5870222"/>
            <a:ext cx="1179686" cy="319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33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F4A4-BBA0-404B-8FF6-8D33FF245E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C133B1-5375-4396-BFFC-DB743B951A6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A9CD73C-8EF9-43E0-986B-A9AE213F9567}"/>
              </a:ext>
            </a:extLst>
          </p:cNvPr>
          <p:cNvPicPr>
            <a:picLocks noChangeAspect="1"/>
          </p:cNvPicPr>
          <p:nvPr/>
        </p:nvPicPr>
        <p:blipFill>
          <a:blip r:embed="rId2"/>
          <a:stretch>
            <a:fillRect/>
          </a:stretch>
        </p:blipFill>
        <p:spPr>
          <a:xfrm>
            <a:off x="1368782" y="0"/>
            <a:ext cx="9056102" cy="6908909"/>
          </a:xfrm>
          <a:prstGeom prst="rect">
            <a:avLst/>
          </a:prstGeom>
        </p:spPr>
      </p:pic>
    </p:spTree>
    <p:extLst>
      <p:ext uri="{BB962C8B-B14F-4D97-AF65-F5344CB8AC3E}">
        <p14:creationId xmlns:p14="http://schemas.microsoft.com/office/powerpoint/2010/main" val="424710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ECC4-A272-4788-9CD7-5993C731ED0D}"/>
              </a:ext>
            </a:extLst>
          </p:cNvPr>
          <p:cNvSpPr>
            <a:spLocks noGrp="1"/>
          </p:cNvSpPr>
          <p:nvPr>
            <p:ph type="title"/>
          </p:nvPr>
        </p:nvSpPr>
        <p:spPr/>
        <p:txBody>
          <a:bodyPr/>
          <a:lstStyle/>
          <a:p>
            <a:r>
              <a:rPr lang="en-US" dirty="0"/>
              <a:t>Screening for colon cancer: When?</a:t>
            </a:r>
          </a:p>
        </p:txBody>
      </p:sp>
      <p:sp>
        <p:nvSpPr>
          <p:cNvPr id="4" name="Content Placeholder 3">
            <a:extLst>
              <a:ext uri="{FF2B5EF4-FFF2-40B4-BE49-F238E27FC236}">
                <a16:creationId xmlns:a16="http://schemas.microsoft.com/office/drawing/2014/main" id="{5AE17837-BD42-4D7F-B200-A3824E0D3329}"/>
              </a:ext>
            </a:extLst>
          </p:cNvPr>
          <p:cNvSpPr>
            <a:spLocks noGrp="1"/>
          </p:cNvSpPr>
          <p:nvPr>
            <p:ph sz="half" idx="1"/>
          </p:nvPr>
        </p:nvSpPr>
        <p:spPr/>
        <p:txBody>
          <a:bodyPr>
            <a:normAutofit fontScale="85000" lnSpcReduction="20000"/>
          </a:bodyPr>
          <a:lstStyle/>
          <a:p>
            <a:r>
              <a:rPr lang="en-US" dirty="0"/>
              <a:t>In most </a:t>
            </a:r>
            <a:r>
              <a:rPr lang="en-US" i="1" dirty="0"/>
              <a:t>average risk </a:t>
            </a:r>
            <a:r>
              <a:rPr lang="en-US" dirty="0"/>
              <a:t>patients (no family history, no genetic factors or disease increasing risk (IBD)) screening should begin at </a:t>
            </a:r>
            <a:r>
              <a:rPr lang="en-US" i="1" dirty="0"/>
              <a:t>age 50</a:t>
            </a:r>
            <a:r>
              <a:rPr lang="en-US" dirty="0"/>
              <a:t>.</a:t>
            </a:r>
          </a:p>
          <a:p>
            <a:r>
              <a:rPr lang="en-US" dirty="0"/>
              <a:t>For </a:t>
            </a:r>
            <a:r>
              <a:rPr lang="en-US" i="1" dirty="0"/>
              <a:t>African Americans/Blacks, screening is recommended at age 45</a:t>
            </a:r>
            <a:r>
              <a:rPr lang="en-US" dirty="0"/>
              <a:t>.</a:t>
            </a:r>
          </a:p>
          <a:p>
            <a:r>
              <a:rPr lang="en-US" dirty="0"/>
              <a:t>The American Cancer Society has recommended universal screening starting at age 45 for everyone. </a:t>
            </a:r>
          </a:p>
          <a:p>
            <a:pPr lvl="1"/>
            <a:r>
              <a:rPr lang="en-US" dirty="0"/>
              <a:t>This is based on increased incidence of early colon cancer.</a:t>
            </a:r>
          </a:p>
          <a:p>
            <a:pPr lvl="1"/>
            <a:r>
              <a:rPr lang="en-US" dirty="0"/>
              <a:t>This recommendation has not yet been adopted by the gastroenterology organizations.</a:t>
            </a:r>
          </a:p>
        </p:txBody>
      </p:sp>
      <p:sp>
        <p:nvSpPr>
          <p:cNvPr id="5" name="Content Placeholder 4">
            <a:extLst>
              <a:ext uri="{FF2B5EF4-FFF2-40B4-BE49-F238E27FC236}">
                <a16:creationId xmlns:a16="http://schemas.microsoft.com/office/drawing/2014/main" id="{07A6826D-CF8F-42A0-A74E-1E2F34248A5F}"/>
              </a:ext>
            </a:extLst>
          </p:cNvPr>
          <p:cNvSpPr>
            <a:spLocks noGrp="1"/>
          </p:cNvSpPr>
          <p:nvPr>
            <p:ph sz="half" idx="2"/>
          </p:nvPr>
        </p:nvSpPr>
        <p:spPr/>
        <p:txBody>
          <a:bodyPr>
            <a:normAutofit fontScale="85000" lnSpcReduction="20000"/>
          </a:bodyPr>
          <a:lstStyle/>
          <a:p>
            <a:r>
              <a:rPr lang="en-US" dirty="0"/>
              <a:t>For a patient with a family history of colon cancer, screening should begin at age 40 or 10 years before age of diagnosis (which ever is sooner).</a:t>
            </a:r>
          </a:p>
          <a:p>
            <a:pPr lvl="1"/>
            <a:r>
              <a:rPr lang="en-US" dirty="0"/>
              <a:t>5 </a:t>
            </a:r>
            <a:r>
              <a:rPr lang="en-US" dirty="0" err="1"/>
              <a:t>yr</a:t>
            </a:r>
            <a:r>
              <a:rPr lang="en-US" dirty="0"/>
              <a:t> interval</a:t>
            </a:r>
          </a:p>
          <a:p>
            <a:r>
              <a:rPr lang="en-US" dirty="0"/>
              <a:t>Family history (in a first degree relative) of advanced adenomatous polyp (&gt; 1 cm) should also start screening at age 40 or 10 years before diagnosis in the family member.</a:t>
            </a:r>
          </a:p>
          <a:p>
            <a:pPr lvl="1"/>
            <a:r>
              <a:rPr lang="en-US" dirty="0"/>
              <a:t>5 year interval</a:t>
            </a:r>
          </a:p>
          <a:p>
            <a:r>
              <a:rPr lang="en-US" dirty="0"/>
              <a:t>Some earlier starting times are possible for other genetic conditions that increase risk of colon cancer.</a:t>
            </a:r>
          </a:p>
        </p:txBody>
      </p:sp>
    </p:spTree>
    <p:extLst>
      <p:ext uri="{BB962C8B-B14F-4D97-AF65-F5344CB8AC3E}">
        <p14:creationId xmlns:p14="http://schemas.microsoft.com/office/powerpoint/2010/main" val="152305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F9B7-8351-4913-89DF-C0B095BD89ED}"/>
              </a:ext>
            </a:extLst>
          </p:cNvPr>
          <p:cNvSpPr>
            <a:spLocks noGrp="1"/>
          </p:cNvSpPr>
          <p:nvPr>
            <p:ph type="title"/>
          </p:nvPr>
        </p:nvSpPr>
        <p:spPr/>
        <p:txBody>
          <a:bodyPr/>
          <a:lstStyle/>
          <a:p>
            <a:r>
              <a:rPr lang="en-US" dirty="0"/>
              <a:t>Screening for Colon cancer: How?</a:t>
            </a:r>
          </a:p>
        </p:txBody>
      </p:sp>
      <p:sp>
        <p:nvSpPr>
          <p:cNvPr id="4" name="Content Placeholder 3">
            <a:extLst>
              <a:ext uri="{FF2B5EF4-FFF2-40B4-BE49-F238E27FC236}">
                <a16:creationId xmlns:a16="http://schemas.microsoft.com/office/drawing/2014/main" id="{9E238F5D-1FE5-43A7-A140-F9E0D5009659}"/>
              </a:ext>
            </a:extLst>
          </p:cNvPr>
          <p:cNvSpPr>
            <a:spLocks noGrp="1"/>
          </p:cNvSpPr>
          <p:nvPr>
            <p:ph sz="half" idx="1"/>
          </p:nvPr>
        </p:nvSpPr>
        <p:spPr/>
        <p:txBody>
          <a:bodyPr/>
          <a:lstStyle/>
          <a:p>
            <a:r>
              <a:rPr lang="en-US" dirty="0"/>
              <a:t>Non-invasive</a:t>
            </a:r>
          </a:p>
          <a:p>
            <a:pPr lvl="1"/>
            <a:r>
              <a:rPr lang="en-US" dirty="0"/>
              <a:t>Stool based</a:t>
            </a:r>
          </a:p>
          <a:p>
            <a:pPr lvl="2"/>
            <a:r>
              <a:rPr lang="en-US" dirty="0"/>
              <a:t>Guaiac FOBT (</a:t>
            </a:r>
            <a:r>
              <a:rPr lang="en-US" dirty="0" err="1"/>
              <a:t>gFOBT</a:t>
            </a:r>
            <a:r>
              <a:rPr lang="en-US" dirty="0"/>
              <a:t>)</a:t>
            </a:r>
          </a:p>
          <a:p>
            <a:pPr lvl="2"/>
            <a:r>
              <a:rPr lang="en-US" dirty="0"/>
              <a:t>FIT* </a:t>
            </a:r>
          </a:p>
          <a:p>
            <a:pPr lvl="2"/>
            <a:r>
              <a:rPr lang="en-US" dirty="0"/>
              <a:t>FIT-DNA Test (COLOGUARD)</a:t>
            </a:r>
          </a:p>
          <a:p>
            <a:pPr lvl="1"/>
            <a:r>
              <a:rPr lang="en-US" dirty="0"/>
              <a:t>Imaging</a:t>
            </a:r>
          </a:p>
          <a:p>
            <a:pPr lvl="2"/>
            <a:r>
              <a:rPr lang="en-US" dirty="0"/>
              <a:t>CT Colonography*</a:t>
            </a:r>
          </a:p>
          <a:p>
            <a:pPr lvl="2"/>
            <a:r>
              <a:rPr lang="en-US" dirty="0"/>
              <a:t>Barium Enema (fallen out of favor)</a:t>
            </a:r>
          </a:p>
          <a:p>
            <a:pPr lvl="2"/>
            <a:endParaRPr lang="en-US" dirty="0"/>
          </a:p>
          <a:p>
            <a:pPr lvl="1"/>
            <a:r>
              <a:rPr lang="en-US" dirty="0"/>
              <a:t>Capsule colonoscopy</a:t>
            </a:r>
          </a:p>
          <a:p>
            <a:pPr lvl="2"/>
            <a:r>
              <a:rPr lang="en-US" dirty="0"/>
              <a:t>No interventional capability</a:t>
            </a:r>
          </a:p>
          <a:p>
            <a:pPr lvl="1"/>
            <a:endParaRPr lang="en-US" dirty="0"/>
          </a:p>
        </p:txBody>
      </p:sp>
      <p:sp>
        <p:nvSpPr>
          <p:cNvPr id="5" name="Content Placeholder 4">
            <a:extLst>
              <a:ext uri="{FF2B5EF4-FFF2-40B4-BE49-F238E27FC236}">
                <a16:creationId xmlns:a16="http://schemas.microsoft.com/office/drawing/2014/main" id="{ACED2CBC-1C1A-433B-9806-4EFBA281982A}"/>
              </a:ext>
            </a:extLst>
          </p:cNvPr>
          <p:cNvSpPr>
            <a:spLocks noGrp="1"/>
          </p:cNvSpPr>
          <p:nvPr>
            <p:ph sz="half" idx="2"/>
          </p:nvPr>
        </p:nvSpPr>
        <p:spPr/>
        <p:txBody>
          <a:bodyPr/>
          <a:lstStyle/>
          <a:p>
            <a:r>
              <a:rPr lang="en-US" dirty="0"/>
              <a:t>Invasive</a:t>
            </a:r>
          </a:p>
          <a:p>
            <a:pPr lvl="1"/>
            <a:r>
              <a:rPr lang="en-US" dirty="0"/>
              <a:t>Colonoscopy*</a:t>
            </a:r>
          </a:p>
          <a:p>
            <a:pPr lvl="1"/>
            <a:r>
              <a:rPr lang="en-US" dirty="0"/>
              <a:t>Flexible sigmoidoscopy</a:t>
            </a:r>
          </a:p>
        </p:txBody>
      </p:sp>
    </p:spTree>
    <p:extLst>
      <p:ext uri="{BB962C8B-B14F-4D97-AF65-F5344CB8AC3E}">
        <p14:creationId xmlns:p14="http://schemas.microsoft.com/office/powerpoint/2010/main" val="179187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CE4CA8-F9C7-4DAE-A5CA-622321977025}"/>
              </a:ext>
            </a:extLst>
          </p:cNvPr>
          <p:cNvSpPr>
            <a:spLocks noGrp="1"/>
          </p:cNvSpPr>
          <p:nvPr>
            <p:ph type="title"/>
          </p:nvPr>
        </p:nvSpPr>
        <p:spPr/>
        <p:txBody>
          <a:bodyPr/>
          <a:lstStyle/>
          <a:p>
            <a:r>
              <a:rPr lang="en-US" dirty="0"/>
              <a:t>FIT (Fecal Immunochemical Test)</a:t>
            </a:r>
          </a:p>
        </p:txBody>
      </p:sp>
      <p:sp>
        <p:nvSpPr>
          <p:cNvPr id="5" name="Content Placeholder 4">
            <a:extLst>
              <a:ext uri="{FF2B5EF4-FFF2-40B4-BE49-F238E27FC236}">
                <a16:creationId xmlns:a16="http://schemas.microsoft.com/office/drawing/2014/main" id="{76A4354C-A2CB-40E1-9BBC-55853C4B08D8}"/>
              </a:ext>
            </a:extLst>
          </p:cNvPr>
          <p:cNvSpPr>
            <a:spLocks noGrp="1"/>
          </p:cNvSpPr>
          <p:nvPr>
            <p:ph sz="half" idx="1"/>
          </p:nvPr>
        </p:nvSpPr>
        <p:spPr/>
        <p:txBody>
          <a:bodyPr>
            <a:normAutofit fontScale="92500" lnSpcReduction="20000"/>
          </a:bodyPr>
          <a:lstStyle/>
          <a:p>
            <a:r>
              <a:rPr lang="en-US" dirty="0"/>
              <a:t>Cancer detection test for average risk patients.</a:t>
            </a:r>
          </a:p>
          <a:p>
            <a:r>
              <a:rPr lang="en-US" dirty="0"/>
              <a:t>Not for high risk patients with family history or genetic syndrome.</a:t>
            </a:r>
          </a:p>
          <a:p>
            <a:r>
              <a:rPr lang="en-US" dirty="0"/>
              <a:t>Should be done annually if negative. </a:t>
            </a:r>
          </a:p>
          <a:p>
            <a:r>
              <a:rPr lang="en-US" dirty="0"/>
              <a:t>Test utilizes antibodies specific for human hemoglobin. This makes the test sensitive for bleeding lesions in the colon (Cancer or bleeding polyps)</a:t>
            </a:r>
          </a:p>
          <a:p>
            <a:r>
              <a:rPr lang="en-US" dirty="0"/>
              <a:t>A positive test requires a colonoscopy follow up</a:t>
            </a:r>
          </a:p>
        </p:txBody>
      </p:sp>
      <p:pic>
        <p:nvPicPr>
          <p:cNvPr id="4098" name="Picture 2">
            <a:extLst>
              <a:ext uri="{FF2B5EF4-FFF2-40B4-BE49-F238E27FC236}">
                <a16:creationId xmlns:a16="http://schemas.microsoft.com/office/drawing/2014/main" id="{2505E0FF-B47E-4C56-BC75-2028399F6B2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81089" y="1690688"/>
            <a:ext cx="6144937"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5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9554-FBAB-4F71-A120-D80C7B36D4AF}"/>
              </a:ext>
            </a:extLst>
          </p:cNvPr>
          <p:cNvSpPr>
            <a:spLocks noGrp="1"/>
          </p:cNvSpPr>
          <p:nvPr>
            <p:ph type="title"/>
          </p:nvPr>
        </p:nvSpPr>
        <p:spPr/>
        <p:txBody>
          <a:bodyPr/>
          <a:lstStyle/>
          <a:p>
            <a:r>
              <a:rPr lang="en-US" dirty="0"/>
              <a:t>FIT-DNA (COLOGUARD) (Multitargeted stool DNA testing)</a:t>
            </a:r>
          </a:p>
        </p:txBody>
      </p:sp>
      <p:sp>
        <p:nvSpPr>
          <p:cNvPr id="5" name="Content Placeholder 4">
            <a:extLst>
              <a:ext uri="{FF2B5EF4-FFF2-40B4-BE49-F238E27FC236}">
                <a16:creationId xmlns:a16="http://schemas.microsoft.com/office/drawing/2014/main" id="{F7A048BB-2287-4D51-B00D-9F49730655C1}"/>
              </a:ext>
            </a:extLst>
          </p:cNvPr>
          <p:cNvSpPr>
            <a:spLocks noGrp="1"/>
          </p:cNvSpPr>
          <p:nvPr>
            <p:ph sz="half" idx="1"/>
          </p:nvPr>
        </p:nvSpPr>
        <p:spPr/>
        <p:txBody>
          <a:bodyPr>
            <a:normAutofit fontScale="92500" lnSpcReduction="20000"/>
          </a:bodyPr>
          <a:lstStyle/>
          <a:p>
            <a:r>
              <a:rPr lang="en-US" dirty="0"/>
              <a:t>Also for average risk patients</a:t>
            </a:r>
          </a:p>
          <a:p>
            <a:r>
              <a:rPr lang="en-US" dirty="0"/>
              <a:t>Combination of FIT with testing for altered DNA biomarkers in cells shed into the stool.</a:t>
            </a:r>
          </a:p>
          <a:p>
            <a:r>
              <a:rPr lang="en-US" dirty="0"/>
              <a:t>Should be done every 3 years if negative.</a:t>
            </a:r>
          </a:p>
          <a:p>
            <a:r>
              <a:rPr lang="en-US" dirty="0"/>
              <a:t>Cologuard video</a:t>
            </a:r>
          </a:p>
          <a:p>
            <a:pPr lvl="1"/>
            <a:r>
              <a:rPr lang="en-US" dirty="0">
                <a:hlinkClick r:id="rId3"/>
              </a:rPr>
              <a:t>https://www.youtube.com/watch?v=U-EvbGM_5Qc</a:t>
            </a:r>
            <a:r>
              <a:rPr lang="en-US" dirty="0"/>
              <a:t> </a:t>
            </a:r>
          </a:p>
          <a:p>
            <a:r>
              <a:rPr lang="en-US" dirty="0"/>
              <a:t>Increased sensitivity vs FIT means more false positive tests.</a:t>
            </a:r>
          </a:p>
          <a:p>
            <a:r>
              <a:rPr lang="en-US" dirty="0"/>
              <a:t>A positive test requires a follow up colonoscopy</a:t>
            </a:r>
          </a:p>
        </p:txBody>
      </p:sp>
      <p:pic>
        <p:nvPicPr>
          <p:cNvPr id="6146" name="Picture 2" descr="Cologuard test can preclude insurance coverage for follow-up colonoscopy">
            <a:extLst>
              <a:ext uri="{FF2B5EF4-FFF2-40B4-BE49-F238E27FC236}">
                <a16:creationId xmlns:a16="http://schemas.microsoft.com/office/drawing/2014/main" id="{D26C90D2-A065-43FF-871B-CBC91D7E24E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54500" y="2098520"/>
            <a:ext cx="5837499" cy="326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25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C1D09-C9F3-41AC-960E-4F54B27590E9}"/>
              </a:ext>
            </a:extLst>
          </p:cNvPr>
          <p:cNvSpPr>
            <a:spLocks noGrp="1"/>
          </p:cNvSpPr>
          <p:nvPr>
            <p:ph type="title"/>
          </p:nvPr>
        </p:nvSpPr>
        <p:spPr/>
        <p:txBody>
          <a:bodyPr/>
          <a:lstStyle/>
          <a:p>
            <a:r>
              <a:rPr lang="en-US" dirty="0"/>
              <a:t>CT Colonography</a:t>
            </a:r>
          </a:p>
        </p:txBody>
      </p:sp>
      <p:sp>
        <p:nvSpPr>
          <p:cNvPr id="4" name="Content Placeholder 3">
            <a:extLst>
              <a:ext uri="{FF2B5EF4-FFF2-40B4-BE49-F238E27FC236}">
                <a16:creationId xmlns:a16="http://schemas.microsoft.com/office/drawing/2014/main" id="{5DAE6A02-2C51-40A6-9916-C1CC05678907}"/>
              </a:ext>
            </a:extLst>
          </p:cNvPr>
          <p:cNvSpPr>
            <a:spLocks noGrp="1"/>
          </p:cNvSpPr>
          <p:nvPr>
            <p:ph sz="half" idx="1"/>
          </p:nvPr>
        </p:nvSpPr>
        <p:spPr/>
        <p:txBody>
          <a:bodyPr>
            <a:normAutofit fontScale="92500" lnSpcReduction="20000"/>
          </a:bodyPr>
          <a:lstStyle/>
          <a:p>
            <a:r>
              <a:rPr lang="en-US" dirty="0"/>
              <a:t>For average risk patients</a:t>
            </a:r>
          </a:p>
          <a:p>
            <a:r>
              <a:rPr lang="en-US" dirty="0"/>
              <a:t>Can also be used for incomplete colonoscopies</a:t>
            </a:r>
          </a:p>
          <a:p>
            <a:r>
              <a:rPr lang="en-US" dirty="0"/>
              <a:t>Best for detecting lesions &gt; 1 cm (10 mm)</a:t>
            </a:r>
          </a:p>
          <a:p>
            <a:r>
              <a:rPr lang="en-US" dirty="0"/>
              <a:t>Needs a bowel prep (cleansing), requires colon insufflation with CO2 per rectum </a:t>
            </a:r>
          </a:p>
          <a:p>
            <a:r>
              <a:rPr lang="en-US" dirty="0"/>
              <a:t>CT scan while laying down on the left side</a:t>
            </a:r>
          </a:p>
          <a:p>
            <a:r>
              <a:rPr lang="en-US" dirty="0"/>
              <a:t>Video</a:t>
            </a:r>
          </a:p>
          <a:p>
            <a:pPr lvl="1"/>
            <a:r>
              <a:rPr lang="en-US" dirty="0">
                <a:hlinkClick r:id="rId3"/>
              </a:rPr>
              <a:t>https://www.youtube.com/watch?v=bJ7cYNaKFzM</a:t>
            </a:r>
            <a:r>
              <a:rPr lang="en-US" dirty="0"/>
              <a:t> </a:t>
            </a:r>
          </a:p>
        </p:txBody>
      </p:sp>
      <p:sp>
        <p:nvSpPr>
          <p:cNvPr id="5" name="Content Placeholder 4">
            <a:extLst>
              <a:ext uri="{FF2B5EF4-FFF2-40B4-BE49-F238E27FC236}">
                <a16:creationId xmlns:a16="http://schemas.microsoft.com/office/drawing/2014/main" id="{EF5B2303-3564-4EAD-BBDC-89A1B7561AD7}"/>
              </a:ext>
            </a:extLst>
          </p:cNvPr>
          <p:cNvSpPr>
            <a:spLocks noGrp="1"/>
          </p:cNvSpPr>
          <p:nvPr>
            <p:ph sz="half" idx="2"/>
          </p:nvPr>
        </p:nvSpPr>
        <p:spPr/>
        <p:txBody>
          <a:bodyPr>
            <a:normAutofit fontScale="92500" lnSpcReduction="20000"/>
          </a:bodyPr>
          <a:lstStyle/>
          <a:p>
            <a:r>
              <a:rPr lang="en-US" dirty="0"/>
              <a:t>3-D software allows examination of colon.</a:t>
            </a:r>
          </a:p>
          <a:p>
            <a:r>
              <a:rPr lang="en-US" dirty="0"/>
              <a:t>If a polyp &gt;1 cm is detected, then the patient will require a colonoscopy for removal.</a:t>
            </a:r>
          </a:p>
          <a:p>
            <a:r>
              <a:rPr lang="en-US" dirty="0"/>
              <a:t>Does not require sedation, so no driving restriction.</a:t>
            </a:r>
          </a:p>
          <a:p>
            <a:r>
              <a:rPr lang="en-US" dirty="0"/>
              <a:t>Should be done every 5 years if normal/negative.</a:t>
            </a:r>
          </a:p>
          <a:p>
            <a:endParaRPr lang="en-US" dirty="0"/>
          </a:p>
        </p:txBody>
      </p:sp>
    </p:spTree>
    <p:extLst>
      <p:ext uri="{BB962C8B-B14F-4D97-AF65-F5344CB8AC3E}">
        <p14:creationId xmlns:p14="http://schemas.microsoft.com/office/powerpoint/2010/main" val="119843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0A2-BEAB-4BDE-86FB-C1EE23A67CB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A70C9E2-FA58-40D7-921C-DE5D03F07D7E}"/>
              </a:ext>
            </a:extLst>
          </p:cNvPr>
          <p:cNvSpPr>
            <a:spLocks noGrp="1"/>
          </p:cNvSpPr>
          <p:nvPr>
            <p:ph idx="1"/>
          </p:nvPr>
        </p:nvSpPr>
        <p:spPr/>
        <p:txBody>
          <a:bodyPr>
            <a:normAutofit fontScale="85000" lnSpcReduction="20000"/>
          </a:bodyPr>
          <a:lstStyle/>
          <a:p>
            <a:r>
              <a:rPr lang="en-US" dirty="0"/>
              <a:t>Introduction</a:t>
            </a:r>
          </a:p>
          <a:p>
            <a:r>
              <a:rPr lang="en-US" dirty="0"/>
              <a:t>Colorectal cancer in individuals of African descent</a:t>
            </a:r>
          </a:p>
          <a:p>
            <a:r>
              <a:rPr lang="en-US" dirty="0"/>
              <a:t>Risk Factors for Colon cancer</a:t>
            </a:r>
          </a:p>
          <a:p>
            <a:r>
              <a:rPr lang="en-US" dirty="0"/>
              <a:t>Screening for Colorectal Cancer</a:t>
            </a:r>
          </a:p>
          <a:p>
            <a:pPr lvl="1"/>
            <a:r>
              <a:rPr lang="en-US" dirty="0"/>
              <a:t>Stool based testing</a:t>
            </a:r>
          </a:p>
          <a:p>
            <a:pPr lvl="1"/>
            <a:r>
              <a:rPr lang="en-US" dirty="0"/>
              <a:t>Colonoscopy</a:t>
            </a:r>
          </a:p>
          <a:p>
            <a:r>
              <a:rPr lang="en-US" dirty="0"/>
              <a:t>Pathophysiology</a:t>
            </a:r>
          </a:p>
          <a:p>
            <a:pPr lvl="1"/>
            <a:r>
              <a:rPr lang="en-US" dirty="0"/>
              <a:t>Polyps</a:t>
            </a:r>
          </a:p>
          <a:p>
            <a:pPr lvl="1"/>
            <a:r>
              <a:rPr lang="en-US" dirty="0"/>
              <a:t>Adenoma-carcinoma sequence</a:t>
            </a:r>
          </a:p>
          <a:p>
            <a:r>
              <a:rPr lang="en-US" dirty="0"/>
              <a:t>Management</a:t>
            </a:r>
          </a:p>
          <a:p>
            <a:pPr lvl="1"/>
            <a:r>
              <a:rPr lang="en-US" dirty="0"/>
              <a:t>Staging</a:t>
            </a:r>
          </a:p>
          <a:p>
            <a:pPr lvl="1"/>
            <a:r>
              <a:rPr lang="en-US" dirty="0"/>
              <a:t>Surgery</a:t>
            </a:r>
          </a:p>
          <a:p>
            <a:pPr lvl="1"/>
            <a:r>
              <a:rPr lang="en-US" dirty="0"/>
              <a:t>chemo</a:t>
            </a:r>
          </a:p>
          <a:p>
            <a:endParaRPr lang="en-US" dirty="0"/>
          </a:p>
        </p:txBody>
      </p:sp>
      <p:cxnSp>
        <p:nvCxnSpPr>
          <p:cNvPr id="5" name="Straight Connector 4">
            <a:extLst>
              <a:ext uri="{FF2B5EF4-FFF2-40B4-BE49-F238E27FC236}">
                <a16:creationId xmlns:a16="http://schemas.microsoft.com/office/drawing/2014/main" id="{6A33DC6F-6C6B-464A-ACBE-621E2B44B693}"/>
              </a:ext>
            </a:extLst>
          </p:cNvPr>
          <p:cNvCxnSpPr/>
          <p:nvPr/>
        </p:nvCxnSpPr>
        <p:spPr>
          <a:xfrm>
            <a:off x="914402" y="3826934"/>
            <a:ext cx="887306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9EAD3F8-82DC-42F4-B201-214E5BD75895}"/>
              </a:ext>
            </a:extLst>
          </p:cNvPr>
          <p:cNvCxnSpPr/>
          <p:nvPr/>
        </p:nvCxnSpPr>
        <p:spPr>
          <a:xfrm flipV="1">
            <a:off x="9764889" y="2099733"/>
            <a:ext cx="0" cy="172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57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94E4-45B9-4EF2-B707-202EF65AB069}"/>
              </a:ext>
            </a:extLst>
          </p:cNvPr>
          <p:cNvSpPr>
            <a:spLocks noGrp="1"/>
          </p:cNvSpPr>
          <p:nvPr>
            <p:ph type="title"/>
          </p:nvPr>
        </p:nvSpPr>
        <p:spPr/>
        <p:txBody>
          <a:bodyPr/>
          <a:lstStyle/>
          <a:p>
            <a:r>
              <a:rPr lang="en-US" dirty="0"/>
              <a:t>Colonoscopy</a:t>
            </a:r>
          </a:p>
        </p:txBody>
      </p:sp>
      <p:sp>
        <p:nvSpPr>
          <p:cNvPr id="4" name="Content Placeholder 3">
            <a:extLst>
              <a:ext uri="{FF2B5EF4-FFF2-40B4-BE49-F238E27FC236}">
                <a16:creationId xmlns:a16="http://schemas.microsoft.com/office/drawing/2014/main" id="{D52ADC2C-4A1A-4C4A-B481-E4AF22955700}"/>
              </a:ext>
            </a:extLst>
          </p:cNvPr>
          <p:cNvSpPr>
            <a:spLocks noGrp="1"/>
          </p:cNvSpPr>
          <p:nvPr>
            <p:ph sz="half" idx="1"/>
          </p:nvPr>
        </p:nvSpPr>
        <p:spPr/>
        <p:txBody>
          <a:bodyPr/>
          <a:lstStyle/>
          <a:p>
            <a:r>
              <a:rPr lang="en-US" dirty="0"/>
              <a:t>Allows direct visualization of the colon mucosa.</a:t>
            </a:r>
          </a:p>
          <a:p>
            <a:r>
              <a:rPr lang="en-US" dirty="0"/>
              <a:t>Allows interventions such as polyp removal at the time of the procedure.</a:t>
            </a:r>
          </a:p>
          <a:p>
            <a:r>
              <a:rPr lang="en-US" dirty="0"/>
              <a:t>Requires sedation</a:t>
            </a:r>
          </a:p>
          <a:p>
            <a:pPr lvl="1"/>
            <a:r>
              <a:rPr lang="en-US" dirty="0"/>
              <a:t>The patient cannot drive or operate machinery the day of the procedure</a:t>
            </a:r>
          </a:p>
          <a:p>
            <a:pPr lvl="1"/>
            <a:r>
              <a:rPr lang="en-US" dirty="0"/>
              <a:t>A driver is needed</a:t>
            </a:r>
          </a:p>
        </p:txBody>
      </p:sp>
      <p:sp>
        <p:nvSpPr>
          <p:cNvPr id="5" name="Content Placeholder 4">
            <a:extLst>
              <a:ext uri="{FF2B5EF4-FFF2-40B4-BE49-F238E27FC236}">
                <a16:creationId xmlns:a16="http://schemas.microsoft.com/office/drawing/2014/main" id="{7664E856-1ADF-411E-9917-5CAE59087965}"/>
              </a:ext>
            </a:extLst>
          </p:cNvPr>
          <p:cNvSpPr>
            <a:spLocks noGrp="1"/>
          </p:cNvSpPr>
          <p:nvPr>
            <p:ph sz="half" idx="2"/>
          </p:nvPr>
        </p:nvSpPr>
        <p:spPr>
          <a:xfrm>
            <a:off x="6172200" y="335489"/>
            <a:ext cx="5181600" cy="2204508"/>
          </a:xfrm>
        </p:spPr>
        <p:txBody>
          <a:bodyPr/>
          <a:lstStyle/>
          <a:p>
            <a:r>
              <a:rPr lang="en-US" dirty="0"/>
              <a:t>A bowel prep (Cleansing is required)</a:t>
            </a:r>
          </a:p>
          <a:p>
            <a:r>
              <a:rPr lang="en-US" dirty="0"/>
              <a:t>Removal of precancerous polyps prevents development of colon cancer.</a:t>
            </a:r>
          </a:p>
        </p:txBody>
      </p:sp>
      <p:pic>
        <p:nvPicPr>
          <p:cNvPr id="5122" name="Picture 2" descr="Colonoscopy - Mayo Clinic">
            <a:extLst>
              <a:ext uri="{FF2B5EF4-FFF2-40B4-BE49-F238E27FC236}">
                <a16:creationId xmlns:a16="http://schemas.microsoft.com/office/drawing/2014/main" id="{7FE6BB3C-2CAC-447D-844A-23805C80A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374" y="2435180"/>
            <a:ext cx="5181601" cy="441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8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99AD-8A1C-4AB5-AF5B-1C8ECAD8C7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BB8131-0E3B-4CD3-A1C4-8AA7C93CF4D2}"/>
              </a:ext>
            </a:extLst>
          </p:cNvPr>
          <p:cNvSpPr>
            <a:spLocks noGrp="1"/>
          </p:cNvSpPr>
          <p:nvPr>
            <p:ph sz="half" idx="1"/>
          </p:nvPr>
        </p:nvSpPr>
        <p:spPr/>
        <p:txBody>
          <a:bodyPr/>
          <a:lstStyle/>
          <a:p>
            <a:r>
              <a:rPr lang="en-US" dirty="0"/>
              <a:t>A normal colonoscopy should be repeated at an interval of every 10 year with some exceptions.</a:t>
            </a:r>
          </a:p>
          <a:p>
            <a:pPr lvl="1"/>
            <a:r>
              <a:rPr lang="en-US" dirty="0"/>
              <a:t>A poor prep quality may shorten the interval</a:t>
            </a:r>
          </a:p>
          <a:p>
            <a:pPr lvl="1"/>
            <a:r>
              <a:rPr lang="en-US" dirty="0"/>
              <a:t>Family history of colon cancer shortens the interval to 5 years</a:t>
            </a:r>
          </a:p>
          <a:p>
            <a:pPr lvl="1"/>
            <a:r>
              <a:rPr lang="en-US" dirty="0"/>
              <a:t>A genetic condition predisposing to colon cancer shortens the interval</a:t>
            </a:r>
          </a:p>
        </p:txBody>
      </p:sp>
      <p:pic>
        <p:nvPicPr>
          <p:cNvPr id="8194" name="Picture 2" descr="Colonoscopy | Johns Hopkins Division of Gastroenterology and Hepatology">
            <a:extLst>
              <a:ext uri="{FF2B5EF4-FFF2-40B4-BE49-F238E27FC236}">
                <a16:creationId xmlns:a16="http://schemas.microsoft.com/office/drawing/2014/main" id="{11ABE8EB-AA16-41B3-8480-BED2DEB137F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08766" y="1054628"/>
            <a:ext cx="6283234" cy="504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22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65C1-EBCF-47A2-A661-5C68A441BBB6}"/>
              </a:ext>
            </a:extLst>
          </p:cNvPr>
          <p:cNvSpPr>
            <a:spLocks noGrp="1"/>
          </p:cNvSpPr>
          <p:nvPr>
            <p:ph type="title"/>
          </p:nvPr>
        </p:nvSpPr>
        <p:spPr/>
        <p:txBody>
          <a:bodyPr/>
          <a:lstStyle/>
          <a:p>
            <a:r>
              <a:rPr lang="en-US" dirty="0"/>
              <a:t>Colonoscopy video</a:t>
            </a:r>
          </a:p>
        </p:txBody>
      </p:sp>
      <p:sp>
        <p:nvSpPr>
          <p:cNvPr id="3" name="Content Placeholder 2">
            <a:extLst>
              <a:ext uri="{FF2B5EF4-FFF2-40B4-BE49-F238E27FC236}">
                <a16:creationId xmlns:a16="http://schemas.microsoft.com/office/drawing/2014/main" id="{0BD92C19-CCAA-4191-9299-26E01D98E5F4}"/>
              </a:ext>
            </a:extLst>
          </p:cNvPr>
          <p:cNvSpPr>
            <a:spLocks noGrp="1"/>
          </p:cNvSpPr>
          <p:nvPr>
            <p:ph sz="half" idx="1"/>
          </p:nvPr>
        </p:nvSpPr>
        <p:spPr/>
        <p:txBody>
          <a:bodyPr/>
          <a:lstStyle/>
          <a:p>
            <a:r>
              <a:rPr lang="en-US" dirty="0">
                <a:hlinkClick r:id="rId2"/>
              </a:rPr>
              <a:t>https://www.youtube.com/watch?v=eCPySqbIk8U</a:t>
            </a:r>
            <a:endParaRPr lang="en-US" dirty="0"/>
          </a:p>
          <a:p>
            <a:pPr lvl="1"/>
            <a:r>
              <a:rPr lang="en-US" dirty="0"/>
              <a:t>1:32 – normal colon</a:t>
            </a:r>
          </a:p>
          <a:p>
            <a:pPr lvl="1"/>
            <a:r>
              <a:rPr lang="en-US" dirty="0"/>
              <a:t>7:51 – Polyp</a:t>
            </a:r>
          </a:p>
          <a:p>
            <a:pPr lvl="1"/>
            <a:r>
              <a:rPr lang="en-US" dirty="0"/>
              <a:t>10:35 – Large polyp</a:t>
            </a:r>
          </a:p>
        </p:txBody>
      </p:sp>
      <p:sp>
        <p:nvSpPr>
          <p:cNvPr id="4" name="Content Placeholder 3">
            <a:extLst>
              <a:ext uri="{FF2B5EF4-FFF2-40B4-BE49-F238E27FC236}">
                <a16:creationId xmlns:a16="http://schemas.microsoft.com/office/drawing/2014/main" id="{D7F98160-DFCE-492C-9DDF-962CBA1F8E0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5674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C6EA-01E7-40FD-BEF9-46C75ECF28E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4CB662A-4C29-4A40-BB9D-01C8D808320A}"/>
              </a:ext>
            </a:extLst>
          </p:cNvPr>
          <p:cNvPicPr>
            <a:picLocks noGrp="1" noChangeAspect="1"/>
          </p:cNvPicPr>
          <p:nvPr>
            <p:ph idx="1"/>
          </p:nvPr>
        </p:nvPicPr>
        <p:blipFill>
          <a:blip r:embed="rId3"/>
          <a:stretch>
            <a:fillRect/>
          </a:stretch>
        </p:blipFill>
        <p:spPr>
          <a:xfrm>
            <a:off x="670570" y="0"/>
            <a:ext cx="10938837" cy="6863238"/>
          </a:xfrm>
          <a:prstGeom prst="rect">
            <a:avLst/>
          </a:prstGeom>
        </p:spPr>
      </p:pic>
      <p:sp>
        <p:nvSpPr>
          <p:cNvPr id="5" name="Rectangle 4">
            <a:extLst>
              <a:ext uri="{FF2B5EF4-FFF2-40B4-BE49-F238E27FC236}">
                <a16:creationId xmlns:a16="http://schemas.microsoft.com/office/drawing/2014/main" id="{06BA96AF-CAA5-4EBA-98B9-25934B880FDC}"/>
              </a:ext>
            </a:extLst>
          </p:cNvPr>
          <p:cNvSpPr/>
          <p:nvPr/>
        </p:nvSpPr>
        <p:spPr>
          <a:xfrm>
            <a:off x="670570" y="1690688"/>
            <a:ext cx="10938837" cy="600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882422-4CCA-48DB-BA2A-380E57CEB251}"/>
              </a:ext>
            </a:extLst>
          </p:cNvPr>
          <p:cNvSpPr/>
          <p:nvPr/>
        </p:nvSpPr>
        <p:spPr>
          <a:xfrm>
            <a:off x="642346" y="3931536"/>
            <a:ext cx="10938837" cy="742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03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5228-2B6E-49B3-8A71-88C69BBDF8E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6BF62EE-D7ED-4B0E-83ED-D12892B6C9FB}"/>
              </a:ext>
            </a:extLst>
          </p:cNvPr>
          <p:cNvPicPr>
            <a:picLocks noGrp="1" noChangeAspect="1"/>
          </p:cNvPicPr>
          <p:nvPr>
            <p:ph idx="1"/>
          </p:nvPr>
        </p:nvPicPr>
        <p:blipFill>
          <a:blip r:embed="rId2"/>
          <a:stretch>
            <a:fillRect/>
          </a:stretch>
        </p:blipFill>
        <p:spPr>
          <a:xfrm>
            <a:off x="0" y="365126"/>
            <a:ext cx="12209456" cy="6000754"/>
          </a:xfrm>
          <a:prstGeom prst="rect">
            <a:avLst/>
          </a:prstGeom>
        </p:spPr>
      </p:pic>
      <p:sp>
        <p:nvSpPr>
          <p:cNvPr id="5" name="Rectangle 4">
            <a:extLst>
              <a:ext uri="{FF2B5EF4-FFF2-40B4-BE49-F238E27FC236}">
                <a16:creationId xmlns:a16="http://schemas.microsoft.com/office/drawing/2014/main" id="{3B331FD5-3833-4755-8462-DBFA4D374478}"/>
              </a:ext>
            </a:extLst>
          </p:cNvPr>
          <p:cNvSpPr/>
          <p:nvPr/>
        </p:nvSpPr>
        <p:spPr>
          <a:xfrm>
            <a:off x="0" y="3556000"/>
            <a:ext cx="12209456" cy="11514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71C3B04-4C8B-4029-A3CD-E42EBC66F63D}"/>
              </a:ext>
            </a:extLst>
          </p:cNvPr>
          <p:cNvSpPr/>
          <p:nvPr/>
        </p:nvSpPr>
        <p:spPr>
          <a:xfrm>
            <a:off x="-17456" y="5881511"/>
            <a:ext cx="12209456" cy="489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FE8B44-47BF-4BEB-A428-E2120753B64B}"/>
              </a:ext>
            </a:extLst>
          </p:cNvPr>
          <p:cNvSpPr/>
          <p:nvPr/>
        </p:nvSpPr>
        <p:spPr>
          <a:xfrm>
            <a:off x="3714044" y="360363"/>
            <a:ext cx="7168968" cy="153722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04BE7A-A48D-41B8-BDB0-D6D7E20259FF}"/>
              </a:ext>
            </a:extLst>
          </p:cNvPr>
          <p:cNvSpPr/>
          <p:nvPr/>
        </p:nvSpPr>
        <p:spPr>
          <a:xfrm>
            <a:off x="9832622" y="3556000"/>
            <a:ext cx="970845" cy="8692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604A43B-E66F-4E3B-B004-9CC89651F82C}"/>
              </a:ext>
            </a:extLst>
          </p:cNvPr>
          <p:cNvSpPr/>
          <p:nvPr/>
        </p:nvSpPr>
        <p:spPr>
          <a:xfrm>
            <a:off x="3945466" y="3551238"/>
            <a:ext cx="970845" cy="8692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610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3DE9254-F2A4-4A4C-896C-917DD0C53F26}"/>
              </a:ext>
            </a:extLst>
          </p:cNvPr>
          <p:cNvPicPr>
            <a:picLocks noGrp="1" noChangeAspect="1"/>
          </p:cNvPicPr>
          <p:nvPr>
            <p:ph sz="half" idx="1"/>
          </p:nvPr>
        </p:nvPicPr>
        <p:blipFill>
          <a:blip r:embed="rId2"/>
          <a:stretch>
            <a:fillRect/>
          </a:stretch>
        </p:blipFill>
        <p:spPr>
          <a:xfrm>
            <a:off x="72149" y="290724"/>
            <a:ext cx="6115821" cy="4787920"/>
          </a:xfrm>
          <a:prstGeom prst="rect">
            <a:avLst/>
          </a:prstGeom>
        </p:spPr>
      </p:pic>
      <p:pic>
        <p:nvPicPr>
          <p:cNvPr id="8" name="Content Placeholder 7">
            <a:extLst>
              <a:ext uri="{FF2B5EF4-FFF2-40B4-BE49-F238E27FC236}">
                <a16:creationId xmlns:a16="http://schemas.microsoft.com/office/drawing/2014/main" id="{C6079804-1FDC-4FA0-88A9-5C0724996CA6}"/>
              </a:ext>
            </a:extLst>
          </p:cNvPr>
          <p:cNvPicPr>
            <a:picLocks noGrp="1" noChangeAspect="1"/>
          </p:cNvPicPr>
          <p:nvPr>
            <p:ph sz="half" idx="2"/>
          </p:nvPr>
        </p:nvPicPr>
        <p:blipFill>
          <a:blip r:embed="rId3"/>
          <a:stretch>
            <a:fillRect/>
          </a:stretch>
        </p:blipFill>
        <p:spPr>
          <a:xfrm>
            <a:off x="6187970" y="0"/>
            <a:ext cx="6004029" cy="6478513"/>
          </a:xfrm>
          <a:prstGeom prst="rect">
            <a:avLst/>
          </a:prstGeom>
        </p:spPr>
      </p:pic>
      <p:sp>
        <p:nvSpPr>
          <p:cNvPr id="9" name="Footer Placeholder 8">
            <a:extLst>
              <a:ext uri="{FF2B5EF4-FFF2-40B4-BE49-F238E27FC236}">
                <a16:creationId xmlns:a16="http://schemas.microsoft.com/office/drawing/2014/main" id="{04BC8365-97F0-4A91-BA62-1ADA687EB551}"/>
              </a:ext>
            </a:extLst>
          </p:cNvPr>
          <p:cNvSpPr>
            <a:spLocks noGrp="1"/>
          </p:cNvSpPr>
          <p:nvPr>
            <p:ph type="ftr" sz="quarter" idx="11"/>
          </p:nvPr>
        </p:nvSpPr>
        <p:spPr>
          <a:xfrm>
            <a:off x="888999" y="5791905"/>
            <a:ext cx="4281311" cy="686608"/>
          </a:xfrm>
        </p:spPr>
        <p:txBody>
          <a:bodyPr/>
          <a:lstStyle/>
          <a:p>
            <a:r>
              <a:rPr lang="en-US" dirty="0"/>
              <a:t>Colorectal Cancer Screening: Recommendations for Physicians and Patients from the U.S. Multi-Society Task Force on Colorectal Cancer. Am J Gastroenterol 2017</a:t>
            </a:r>
          </a:p>
        </p:txBody>
      </p:sp>
      <p:sp>
        <p:nvSpPr>
          <p:cNvPr id="10" name="Rectangle 9">
            <a:extLst>
              <a:ext uri="{FF2B5EF4-FFF2-40B4-BE49-F238E27FC236}">
                <a16:creationId xmlns:a16="http://schemas.microsoft.com/office/drawing/2014/main" id="{E7485871-6B39-4632-BAB7-456FC256B1E1}"/>
              </a:ext>
            </a:extLst>
          </p:cNvPr>
          <p:cNvSpPr/>
          <p:nvPr/>
        </p:nvSpPr>
        <p:spPr>
          <a:xfrm>
            <a:off x="72149" y="1095022"/>
            <a:ext cx="3393540" cy="1095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0872C5-D242-426B-AA12-44371D01E68B}"/>
              </a:ext>
            </a:extLst>
          </p:cNvPr>
          <p:cNvSpPr/>
          <p:nvPr/>
        </p:nvSpPr>
        <p:spPr>
          <a:xfrm>
            <a:off x="6187970" y="1134533"/>
            <a:ext cx="6004030" cy="6152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63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3E9E-F84D-411C-88C8-B1E3F59875E6}"/>
              </a:ext>
            </a:extLst>
          </p:cNvPr>
          <p:cNvSpPr>
            <a:spLocks noGrp="1"/>
          </p:cNvSpPr>
          <p:nvPr>
            <p:ph type="title"/>
          </p:nvPr>
        </p:nvSpPr>
        <p:spPr/>
        <p:txBody>
          <a:bodyPr>
            <a:normAutofit fontScale="90000"/>
          </a:bodyPr>
          <a:lstStyle/>
          <a:p>
            <a:r>
              <a:rPr lang="en-US" sz="4800" b="1" u="sng" dirty="0"/>
              <a:t>Pathophysiology</a:t>
            </a:r>
            <a:r>
              <a:rPr lang="en-US" dirty="0"/>
              <a:t>: How does colon cancer develop?</a:t>
            </a:r>
          </a:p>
        </p:txBody>
      </p:sp>
      <p:sp>
        <p:nvSpPr>
          <p:cNvPr id="4" name="Content Placeholder 3">
            <a:extLst>
              <a:ext uri="{FF2B5EF4-FFF2-40B4-BE49-F238E27FC236}">
                <a16:creationId xmlns:a16="http://schemas.microsoft.com/office/drawing/2014/main" id="{40E22D64-F772-4F8D-90E6-3B9428C44B00}"/>
              </a:ext>
            </a:extLst>
          </p:cNvPr>
          <p:cNvSpPr>
            <a:spLocks noGrp="1"/>
          </p:cNvSpPr>
          <p:nvPr>
            <p:ph sz="half" idx="1"/>
          </p:nvPr>
        </p:nvSpPr>
        <p:spPr/>
        <p:txBody>
          <a:bodyPr>
            <a:normAutofit fontScale="85000" lnSpcReduction="20000"/>
          </a:bodyPr>
          <a:lstStyle/>
          <a:p>
            <a:r>
              <a:rPr lang="en-US" dirty="0"/>
              <a:t>Cancer development is a multistage process </a:t>
            </a:r>
          </a:p>
          <a:p>
            <a:r>
              <a:rPr lang="en-US" dirty="0"/>
              <a:t>It begins with abnormal cell proliferation</a:t>
            </a:r>
          </a:p>
          <a:p>
            <a:r>
              <a:rPr lang="en-US" dirty="0"/>
              <a:t>Normally cells of the colon mucosa divide and proliferate at the deeper levels</a:t>
            </a:r>
          </a:p>
          <a:p>
            <a:pPr lvl="1"/>
            <a:r>
              <a:rPr lang="en-US" dirty="0"/>
              <a:t>This process is meant to replenish natural sloughing of mucosa from passage of intraluminal contents. (similar to skin shedding).</a:t>
            </a:r>
          </a:p>
          <a:p>
            <a:pPr lvl="1"/>
            <a:r>
              <a:rPr lang="en-US" dirty="0"/>
              <a:t>As the cells move up to the upper layers, there should be decreased proliferation and increased differentiation. (differentiated cells have defined function and should no longer divide)</a:t>
            </a:r>
          </a:p>
        </p:txBody>
      </p:sp>
      <p:pic>
        <p:nvPicPr>
          <p:cNvPr id="9218" name="Picture 2">
            <a:extLst>
              <a:ext uri="{FF2B5EF4-FFF2-40B4-BE49-F238E27FC236}">
                <a16:creationId xmlns:a16="http://schemas.microsoft.com/office/drawing/2014/main" id="{40F4FDAF-B340-4BE2-846E-172C8254F9E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690689"/>
            <a:ext cx="6011580" cy="406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855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6861-B5C9-4B9F-90B2-6DC56143B5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B9DF0A-034F-444E-B52F-4EC9D41053F6}"/>
              </a:ext>
            </a:extLst>
          </p:cNvPr>
          <p:cNvSpPr>
            <a:spLocks noGrp="1"/>
          </p:cNvSpPr>
          <p:nvPr>
            <p:ph sz="half" idx="1"/>
          </p:nvPr>
        </p:nvSpPr>
        <p:spPr/>
        <p:txBody>
          <a:bodyPr>
            <a:normAutofit fontScale="92500" lnSpcReduction="10000"/>
          </a:bodyPr>
          <a:lstStyle/>
          <a:p>
            <a:r>
              <a:rPr lang="en-US" dirty="0"/>
              <a:t>Colorectal cancer are associated with accumulation of genetic alterations</a:t>
            </a:r>
          </a:p>
          <a:p>
            <a:r>
              <a:rPr lang="en-US" dirty="0"/>
              <a:t>Genetic changes leading to colon cancer may be categorized into 3 major classes:</a:t>
            </a:r>
          </a:p>
          <a:p>
            <a:pPr marL="914400" lvl="1" indent="-457200">
              <a:buFont typeface="+mj-lt"/>
              <a:buAutoNum type="arabicPeriod"/>
            </a:pPr>
            <a:r>
              <a:rPr lang="en-US" dirty="0"/>
              <a:t>Alterations in proto-oncogenes (results activation of proliferative pathways) </a:t>
            </a:r>
          </a:p>
          <a:p>
            <a:pPr marL="914400" lvl="1" indent="-457200">
              <a:buFont typeface="+mj-lt"/>
              <a:buAutoNum type="arabicPeriod"/>
            </a:pPr>
            <a:r>
              <a:rPr lang="en-US" dirty="0"/>
              <a:t>Loss of tumor suppressor gene activity (loss of control cell growth)</a:t>
            </a:r>
          </a:p>
          <a:p>
            <a:pPr marL="914400" lvl="1" indent="-457200">
              <a:buFont typeface="+mj-lt"/>
              <a:buAutoNum type="arabicPeriod"/>
            </a:pPr>
            <a:r>
              <a:rPr lang="en-US" dirty="0"/>
              <a:t>Abnormalities in genes involved in DNA mismatch repair (MMR)</a:t>
            </a:r>
          </a:p>
        </p:txBody>
      </p:sp>
      <p:pic>
        <p:nvPicPr>
          <p:cNvPr id="10242" name="Picture 2" descr="Tissue-engineered Small Intestine - Oley Foundation">
            <a:extLst>
              <a:ext uri="{FF2B5EF4-FFF2-40B4-BE49-F238E27FC236}">
                <a16:creationId xmlns:a16="http://schemas.microsoft.com/office/drawing/2014/main" id="{B67C9241-00EA-453E-86E0-BB066169F7B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9800" y="1358615"/>
            <a:ext cx="6151083" cy="481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84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90C2-3BA9-439C-AD6C-8A0AFC66D3A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C514613-FBB9-4362-B49E-A600DECB1DD2}"/>
              </a:ext>
            </a:extLst>
          </p:cNvPr>
          <p:cNvPicPr>
            <a:picLocks noGrp="1" noChangeAspect="1"/>
          </p:cNvPicPr>
          <p:nvPr>
            <p:ph sz="half" idx="1"/>
          </p:nvPr>
        </p:nvPicPr>
        <p:blipFill>
          <a:blip r:embed="rId2"/>
          <a:stretch>
            <a:fillRect/>
          </a:stretch>
        </p:blipFill>
        <p:spPr>
          <a:xfrm>
            <a:off x="-1" y="7527"/>
            <a:ext cx="12192001" cy="5293676"/>
          </a:xfrm>
          <a:prstGeom prst="rect">
            <a:avLst/>
          </a:prstGeom>
        </p:spPr>
      </p:pic>
      <p:sp>
        <p:nvSpPr>
          <p:cNvPr id="4" name="Content Placeholder 3">
            <a:extLst>
              <a:ext uri="{FF2B5EF4-FFF2-40B4-BE49-F238E27FC236}">
                <a16:creationId xmlns:a16="http://schemas.microsoft.com/office/drawing/2014/main" id="{16C5C133-FE73-45E8-8E81-038A762024FB}"/>
              </a:ext>
            </a:extLst>
          </p:cNvPr>
          <p:cNvSpPr>
            <a:spLocks noGrp="1"/>
          </p:cNvSpPr>
          <p:nvPr>
            <p:ph sz="half" idx="2"/>
          </p:nvPr>
        </p:nvSpPr>
        <p:spPr>
          <a:xfrm>
            <a:off x="-1" y="5301203"/>
            <a:ext cx="12192001" cy="1549270"/>
          </a:xfrm>
        </p:spPr>
        <p:txBody>
          <a:bodyPr>
            <a:normAutofit fontScale="55000" lnSpcReduction="20000"/>
          </a:bodyPr>
          <a:lstStyle/>
          <a:p>
            <a:r>
              <a:rPr lang="en-US" dirty="0"/>
              <a:t>Carcinomas arise from an accumulation of events, many of which have been defined. Alterations in </a:t>
            </a:r>
            <a:r>
              <a:rPr lang="en-US" i="1" dirty="0"/>
              <a:t>APC</a:t>
            </a:r>
            <a:r>
              <a:rPr lang="en-US" dirty="0"/>
              <a:t> or DNA mismatch repair genes may be inherited in the germline (familial adenomatous polyposis or Lynch syndrome, respectively) or may be acquired after birth (somatic mutations). </a:t>
            </a:r>
          </a:p>
          <a:p>
            <a:r>
              <a:rPr lang="en-US" dirty="0"/>
              <a:t>Colorectal carcinomas (CRCs) may also arise as the result of different pathways involving genomic and epigenetic instability. These include chromosomal instability (CIN), microsatellite instability (MSI), CpG island methylator phenotype (CIMP), and global hypomethylation. </a:t>
            </a:r>
          </a:p>
          <a:p>
            <a:r>
              <a:rPr lang="en-US" dirty="0"/>
              <a:t>These are distinct pathways by which CRCs arise and are associated with unique molecular features (see also </a:t>
            </a:r>
            <a:r>
              <a:rPr lang="en-US" dirty="0">
                <a:hlinkClick r:id="rId3"/>
              </a:rPr>
              <a:t>Fig. 127-8</a:t>
            </a:r>
            <a:r>
              <a:rPr lang="en-US" dirty="0"/>
              <a:t>). </a:t>
            </a:r>
            <a:r>
              <a:rPr lang="en-US" b="1" dirty="0">
                <a:solidFill>
                  <a:srgbClr val="FF0000"/>
                </a:solidFill>
              </a:rPr>
              <a:t>Images in this figure depict the traditional sequence of adenoma to carcinoma</a:t>
            </a:r>
            <a:r>
              <a:rPr lang="en-US" dirty="0"/>
              <a:t>. An alternative “serrated pathway” involves gene silencing through a combination of epigenomic gene silencing and gene mutation.</a:t>
            </a:r>
          </a:p>
        </p:txBody>
      </p:sp>
    </p:spTree>
    <p:extLst>
      <p:ext uri="{BB962C8B-B14F-4D97-AF65-F5344CB8AC3E}">
        <p14:creationId xmlns:p14="http://schemas.microsoft.com/office/powerpoint/2010/main" val="6408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3FF5-C72D-48E6-B3EE-8211E8DD38B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D5C0E83-1F8F-4192-8A04-6236664AD198}"/>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830A3280-C633-4C4C-9DBB-2059255A8454}"/>
              </a:ext>
            </a:extLst>
          </p:cNvPr>
          <p:cNvPicPr>
            <a:picLocks noChangeAspect="1"/>
          </p:cNvPicPr>
          <p:nvPr/>
        </p:nvPicPr>
        <p:blipFill>
          <a:blip r:embed="rId2"/>
          <a:stretch>
            <a:fillRect/>
          </a:stretch>
        </p:blipFill>
        <p:spPr>
          <a:xfrm>
            <a:off x="0" y="0"/>
            <a:ext cx="5844455" cy="6858000"/>
          </a:xfrm>
          <a:prstGeom prst="rect">
            <a:avLst/>
          </a:prstGeom>
        </p:spPr>
      </p:pic>
      <p:pic>
        <p:nvPicPr>
          <p:cNvPr id="10" name="Picture 9">
            <a:extLst>
              <a:ext uri="{FF2B5EF4-FFF2-40B4-BE49-F238E27FC236}">
                <a16:creationId xmlns:a16="http://schemas.microsoft.com/office/drawing/2014/main" id="{F9764535-F11D-4C46-B256-71E85EE9FFB0}"/>
              </a:ext>
            </a:extLst>
          </p:cNvPr>
          <p:cNvPicPr>
            <a:picLocks noChangeAspect="1"/>
          </p:cNvPicPr>
          <p:nvPr/>
        </p:nvPicPr>
        <p:blipFill>
          <a:blip r:embed="rId3"/>
          <a:stretch>
            <a:fillRect/>
          </a:stretch>
        </p:blipFill>
        <p:spPr>
          <a:xfrm>
            <a:off x="5821875" y="681037"/>
            <a:ext cx="6347545" cy="6265904"/>
          </a:xfrm>
          <a:prstGeom prst="rect">
            <a:avLst/>
          </a:prstGeom>
        </p:spPr>
      </p:pic>
      <p:sp>
        <p:nvSpPr>
          <p:cNvPr id="11" name="Rectangle 10">
            <a:extLst>
              <a:ext uri="{FF2B5EF4-FFF2-40B4-BE49-F238E27FC236}">
                <a16:creationId xmlns:a16="http://schemas.microsoft.com/office/drawing/2014/main" id="{FD463FD7-3B74-49A0-9B9B-6384A25D052D}"/>
              </a:ext>
            </a:extLst>
          </p:cNvPr>
          <p:cNvSpPr/>
          <p:nvPr/>
        </p:nvSpPr>
        <p:spPr>
          <a:xfrm>
            <a:off x="2922227" y="1128889"/>
            <a:ext cx="1006306" cy="57291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28D7F7-F89A-454F-8802-5DB200D01DE2}"/>
              </a:ext>
            </a:extLst>
          </p:cNvPr>
          <p:cNvSpPr/>
          <p:nvPr/>
        </p:nvSpPr>
        <p:spPr>
          <a:xfrm>
            <a:off x="8995648" y="681037"/>
            <a:ext cx="1040173" cy="57084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03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D40B-7E63-44FC-BF9E-69FBE8AD3C3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E371D34-C211-4655-9A8E-3C0BFBE8C0EC}"/>
              </a:ext>
            </a:extLst>
          </p:cNvPr>
          <p:cNvSpPr>
            <a:spLocks noGrp="1"/>
          </p:cNvSpPr>
          <p:nvPr>
            <p:ph idx="1"/>
          </p:nvPr>
        </p:nvSpPr>
        <p:spPr/>
        <p:txBody>
          <a:bodyPr>
            <a:normAutofit lnSpcReduction="10000"/>
          </a:bodyPr>
          <a:lstStyle/>
          <a:p>
            <a:r>
              <a:rPr lang="en-US" dirty="0"/>
              <a:t>Colon cancer is the </a:t>
            </a:r>
            <a:r>
              <a:rPr lang="en-US" b="1" dirty="0"/>
              <a:t>4</a:t>
            </a:r>
            <a:r>
              <a:rPr lang="en-US" b="1" baseline="30000" dirty="0"/>
              <a:t>th</a:t>
            </a:r>
            <a:r>
              <a:rPr lang="en-US" b="1" dirty="0"/>
              <a:t> most common newly diagnosed internal cancer overall </a:t>
            </a:r>
            <a:r>
              <a:rPr lang="en-US" dirty="0"/>
              <a:t>in the USA (Behind prostate, breast and lung).</a:t>
            </a:r>
          </a:p>
          <a:p>
            <a:r>
              <a:rPr lang="en-US" dirty="0"/>
              <a:t>It is the </a:t>
            </a:r>
            <a:r>
              <a:rPr lang="en-US" b="1" dirty="0"/>
              <a:t>3</a:t>
            </a:r>
            <a:r>
              <a:rPr lang="en-US" b="1" baseline="30000" dirty="0"/>
              <a:t>rd</a:t>
            </a:r>
            <a:r>
              <a:rPr lang="en-US" b="1" dirty="0"/>
              <a:t> most common cause of cancer related death </a:t>
            </a:r>
            <a:r>
              <a:rPr lang="en-US" dirty="0"/>
              <a:t>in the USA.</a:t>
            </a:r>
          </a:p>
          <a:p>
            <a:r>
              <a:rPr lang="en-US" dirty="0"/>
              <a:t>Colon cancer incidence rates are similar between men and women in the USA , but there is a male predominance worldwide.</a:t>
            </a:r>
          </a:p>
          <a:p>
            <a:r>
              <a:rPr lang="en-US" dirty="0"/>
              <a:t>The </a:t>
            </a:r>
            <a:r>
              <a:rPr lang="en-US" b="1" dirty="0"/>
              <a:t>lifetime risk of dying from colon cancer in the USA is 2.5%.</a:t>
            </a:r>
          </a:p>
          <a:p>
            <a:r>
              <a:rPr lang="en-US" dirty="0"/>
              <a:t>Globally, colon cancer is the </a:t>
            </a:r>
            <a:r>
              <a:rPr lang="en-US" b="1" dirty="0"/>
              <a:t>third most common cancer in men </a:t>
            </a:r>
            <a:r>
              <a:rPr lang="en-US" dirty="0"/>
              <a:t>and </a:t>
            </a:r>
            <a:r>
              <a:rPr lang="en-US" b="1" dirty="0"/>
              <a:t>second most common in women</a:t>
            </a:r>
            <a:r>
              <a:rPr lang="en-US" dirty="0"/>
              <a:t>.</a:t>
            </a:r>
          </a:p>
          <a:p>
            <a:r>
              <a:rPr lang="en-US" dirty="0"/>
              <a:t>If diagnosed at an early stage, 5-year survival is 90%. However less than 40% of cases are diagnosed at localized stage.</a:t>
            </a:r>
          </a:p>
        </p:txBody>
      </p:sp>
      <p:sp>
        <p:nvSpPr>
          <p:cNvPr id="4" name="Footer Placeholder 3">
            <a:extLst>
              <a:ext uri="{FF2B5EF4-FFF2-40B4-BE49-F238E27FC236}">
                <a16:creationId xmlns:a16="http://schemas.microsoft.com/office/drawing/2014/main" id="{38D63709-5F8B-47F1-AD8F-59E570CF8F41}"/>
              </a:ext>
            </a:extLst>
          </p:cNvPr>
          <p:cNvSpPr>
            <a:spLocks noGrp="1"/>
          </p:cNvSpPr>
          <p:nvPr>
            <p:ph type="ftr" sz="quarter" idx="11"/>
          </p:nvPr>
        </p:nvSpPr>
        <p:spPr/>
        <p:txBody>
          <a:bodyPr/>
          <a:lstStyle/>
          <a:p>
            <a:r>
              <a:rPr lang="en-US" dirty="0" err="1"/>
              <a:t>Sleisenger</a:t>
            </a:r>
            <a:r>
              <a:rPr lang="en-US" dirty="0"/>
              <a:t> and </a:t>
            </a:r>
            <a:r>
              <a:rPr lang="en-US" dirty="0" err="1"/>
              <a:t>Fordtran's</a:t>
            </a:r>
            <a:r>
              <a:rPr lang="en-US" dirty="0"/>
              <a:t> Gastrointestinal and Liver disease. 10th edition. Chapter 127</a:t>
            </a:r>
          </a:p>
        </p:txBody>
      </p:sp>
    </p:spTree>
    <p:extLst>
      <p:ext uri="{BB962C8B-B14F-4D97-AF65-F5344CB8AC3E}">
        <p14:creationId xmlns:p14="http://schemas.microsoft.com/office/powerpoint/2010/main" val="3180523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C2CE-BC1C-4765-9991-4101375904C3}"/>
              </a:ext>
            </a:extLst>
          </p:cNvPr>
          <p:cNvSpPr>
            <a:spLocks noGrp="1"/>
          </p:cNvSpPr>
          <p:nvPr>
            <p:ph type="title"/>
          </p:nvPr>
        </p:nvSpPr>
        <p:spPr>
          <a:xfrm>
            <a:off x="590309" y="245831"/>
            <a:ext cx="5099613" cy="1325563"/>
          </a:xfrm>
        </p:spPr>
        <p:txBody>
          <a:bodyPr/>
          <a:lstStyle/>
          <a:p>
            <a:r>
              <a:rPr lang="en-US" dirty="0"/>
              <a:t>Management/ Treatment</a:t>
            </a:r>
          </a:p>
        </p:txBody>
      </p:sp>
      <p:sp>
        <p:nvSpPr>
          <p:cNvPr id="4" name="Content Placeholder 3">
            <a:extLst>
              <a:ext uri="{FF2B5EF4-FFF2-40B4-BE49-F238E27FC236}">
                <a16:creationId xmlns:a16="http://schemas.microsoft.com/office/drawing/2014/main" id="{65F84568-55ED-49FA-9F2E-BDC3CDBF03BA}"/>
              </a:ext>
            </a:extLst>
          </p:cNvPr>
          <p:cNvSpPr>
            <a:spLocks noGrp="1"/>
          </p:cNvSpPr>
          <p:nvPr>
            <p:ph sz="half" idx="1"/>
          </p:nvPr>
        </p:nvSpPr>
        <p:spPr/>
        <p:txBody>
          <a:bodyPr>
            <a:normAutofit fontScale="85000" lnSpcReduction="20000"/>
          </a:bodyPr>
          <a:lstStyle/>
          <a:p>
            <a:r>
              <a:rPr lang="en-US" dirty="0"/>
              <a:t>Management of colon cancer depends on stage of the tumor at diagnosis</a:t>
            </a:r>
          </a:p>
          <a:p>
            <a:r>
              <a:rPr lang="en-US" dirty="0"/>
              <a:t>A cross sectional imaging study such as a CT scan is usually ordered to evaluate the extent of the disease.</a:t>
            </a:r>
          </a:p>
          <a:p>
            <a:r>
              <a:rPr lang="en-US" dirty="0"/>
              <a:t>A lab test CEA (carcinoembryonic antigen) may be ordered</a:t>
            </a:r>
          </a:p>
          <a:p>
            <a:r>
              <a:rPr lang="en-US" dirty="0"/>
              <a:t>Surgical resection is the treatment of choice when the cancer is not metastatic (not spread).</a:t>
            </a:r>
          </a:p>
          <a:p>
            <a:r>
              <a:rPr lang="en-US" dirty="0"/>
              <a:t>Surgery may still be considered in presence of metastasis to treat obstructive symptoms or bleeding complications.</a:t>
            </a:r>
          </a:p>
          <a:p>
            <a:endParaRPr lang="en-US" dirty="0"/>
          </a:p>
        </p:txBody>
      </p:sp>
      <p:pic>
        <p:nvPicPr>
          <p:cNvPr id="11266" name="Picture 2" descr="Sessile serrated adenoma - Colon - MyPathologyReport.ca">
            <a:extLst>
              <a:ext uri="{FF2B5EF4-FFF2-40B4-BE49-F238E27FC236}">
                <a16:creationId xmlns:a16="http://schemas.microsoft.com/office/drawing/2014/main" id="{101A03C3-849C-40CD-BE91-F7CF229D858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24742" y="1571394"/>
            <a:ext cx="6267258" cy="528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69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7E3F-B2D9-4AF3-B351-A45BA910D2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56B9CD-88A5-445F-84B7-7E54F275B27D}"/>
              </a:ext>
            </a:extLst>
          </p:cNvPr>
          <p:cNvSpPr>
            <a:spLocks noGrp="1"/>
          </p:cNvSpPr>
          <p:nvPr>
            <p:ph sz="half" idx="1"/>
          </p:nvPr>
        </p:nvSpPr>
        <p:spPr/>
        <p:txBody>
          <a:bodyPr/>
          <a:lstStyle/>
          <a:p>
            <a:r>
              <a:rPr lang="en-US" dirty="0"/>
              <a:t>Lymph nodes around the cancer site are usually removed at the time of surgery to check for evidence of cancer.</a:t>
            </a:r>
          </a:p>
        </p:txBody>
      </p:sp>
      <p:pic>
        <p:nvPicPr>
          <p:cNvPr id="5" name="Picture 6" descr="Know more colorectal colon cancer- Southlake General Surgery">
            <a:extLst>
              <a:ext uri="{FF2B5EF4-FFF2-40B4-BE49-F238E27FC236}">
                <a16:creationId xmlns:a16="http://schemas.microsoft.com/office/drawing/2014/main" id="{2571EF69-8B05-478B-9436-4F5BA30869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99070" y="2511706"/>
            <a:ext cx="6192930" cy="398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6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C383-B53C-4C4A-A19B-46FA94535E09}"/>
              </a:ext>
            </a:extLst>
          </p:cNvPr>
          <p:cNvSpPr>
            <a:spLocks noGrp="1"/>
          </p:cNvSpPr>
          <p:nvPr>
            <p:ph type="title"/>
          </p:nvPr>
        </p:nvSpPr>
        <p:spPr>
          <a:xfrm>
            <a:off x="265096" y="4786654"/>
            <a:ext cx="3808228" cy="1325563"/>
          </a:xfrm>
        </p:spPr>
        <p:txBody>
          <a:bodyPr/>
          <a:lstStyle/>
          <a:p>
            <a:r>
              <a:rPr lang="en-US" dirty="0"/>
              <a:t>Staging of colon cancer</a:t>
            </a:r>
          </a:p>
        </p:txBody>
      </p:sp>
      <p:pic>
        <p:nvPicPr>
          <p:cNvPr id="5" name="Content Placeholder 4">
            <a:extLst>
              <a:ext uri="{FF2B5EF4-FFF2-40B4-BE49-F238E27FC236}">
                <a16:creationId xmlns:a16="http://schemas.microsoft.com/office/drawing/2014/main" id="{17BF0676-7B25-4D48-97F6-4F0BE53303CB}"/>
              </a:ext>
            </a:extLst>
          </p:cNvPr>
          <p:cNvPicPr>
            <a:picLocks noGrp="1" noChangeAspect="1"/>
          </p:cNvPicPr>
          <p:nvPr>
            <p:ph sz="half" idx="1"/>
          </p:nvPr>
        </p:nvPicPr>
        <p:blipFill>
          <a:blip r:embed="rId2"/>
          <a:stretch>
            <a:fillRect/>
          </a:stretch>
        </p:blipFill>
        <p:spPr>
          <a:xfrm>
            <a:off x="0" y="43246"/>
            <a:ext cx="7545572" cy="4135552"/>
          </a:xfrm>
          <a:prstGeom prst="rect">
            <a:avLst/>
          </a:prstGeom>
        </p:spPr>
      </p:pic>
      <p:pic>
        <p:nvPicPr>
          <p:cNvPr id="6" name="Content Placeholder 5">
            <a:extLst>
              <a:ext uri="{FF2B5EF4-FFF2-40B4-BE49-F238E27FC236}">
                <a16:creationId xmlns:a16="http://schemas.microsoft.com/office/drawing/2014/main" id="{CF852F5C-C4C2-4997-82D6-5B1D96E92B07}"/>
              </a:ext>
            </a:extLst>
          </p:cNvPr>
          <p:cNvPicPr>
            <a:picLocks noGrp="1" noChangeAspect="1"/>
          </p:cNvPicPr>
          <p:nvPr>
            <p:ph sz="half" idx="2"/>
          </p:nvPr>
        </p:nvPicPr>
        <p:blipFill>
          <a:blip r:embed="rId3"/>
          <a:stretch>
            <a:fillRect/>
          </a:stretch>
        </p:blipFill>
        <p:spPr>
          <a:xfrm>
            <a:off x="6415527" y="894432"/>
            <a:ext cx="5776473" cy="5507152"/>
          </a:xfrm>
          <a:prstGeom prst="rect">
            <a:avLst/>
          </a:prstGeom>
        </p:spPr>
      </p:pic>
      <p:sp>
        <p:nvSpPr>
          <p:cNvPr id="7" name="Rectangle 6">
            <a:extLst>
              <a:ext uri="{FF2B5EF4-FFF2-40B4-BE49-F238E27FC236}">
                <a16:creationId xmlns:a16="http://schemas.microsoft.com/office/drawing/2014/main" id="{4C1C6F3D-A6A8-40EE-9AD0-AA078C7CB3BA}"/>
              </a:ext>
            </a:extLst>
          </p:cNvPr>
          <p:cNvSpPr/>
          <p:nvPr/>
        </p:nvSpPr>
        <p:spPr>
          <a:xfrm>
            <a:off x="1986844" y="1862667"/>
            <a:ext cx="914400" cy="248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D0AA81-54D2-49AB-AEEE-78299C19ED59}"/>
              </a:ext>
            </a:extLst>
          </p:cNvPr>
          <p:cNvSpPr/>
          <p:nvPr/>
        </p:nvSpPr>
        <p:spPr>
          <a:xfrm>
            <a:off x="1986844" y="2223038"/>
            <a:ext cx="1444978" cy="248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6C6206-FFB1-4759-A5EE-FFB05A93C2F0}"/>
              </a:ext>
            </a:extLst>
          </p:cNvPr>
          <p:cNvSpPr/>
          <p:nvPr/>
        </p:nvSpPr>
        <p:spPr>
          <a:xfrm>
            <a:off x="1986843" y="3675570"/>
            <a:ext cx="3917245" cy="2548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226DD-7811-4D64-8E96-AE0D31108975}"/>
              </a:ext>
            </a:extLst>
          </p:cNvPr>
          <p:cNvSpPr/>
          <p:nvPr/>
        </p:nvSpPr>
        <p:spPr>
          <a:xfrm>
            <a:off x="9973733" y="894432"/>
            <a:ext cx="1444978" cy="248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C3D622-A0A0-40DC-A825-DE3111D093C2}"/>
              </a:ext>
            </a:extLst>
          </p:cNvPr>
          <p:cNvSpPr/>
          <p:nvPr/>
        </p:nvSpPr>
        <p:spPr>
          <a:xfrm>
            <a:off x="7755467" y="4481689"/>
            <a:ext cx="2082799" cy="214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95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7050-A261-45C7-89B9-2FAE7569F8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E1B849-A637-4589-9FFE-3C868FCA93E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58C4AC7-C37E-4B91-92DB-5F27221E709C}"/>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25ED1E15-3B43-4AD2-BC64-C7BB741AEF7F}"/>
              </a:ext>
            </a:extLst>
          </p:cNvPr>
          <p:cNvPicPr>
            <a:picLocks noChangeAspect="1"/>
          </p:cNvPicPr>
          <p:nvPr/>
        </p:nvPicPr>
        <p:blipFill>
          <a:blip r:embed="rId3"/>
          <a:stretch>
            <a:fillRect/>
          </a:stretch>
        </p:blipFill>
        <p:spPr>
          <a:xfrm>
            <a:off x="1354851" y="0"/>
            <a:ext cx="9329897" cy="6891263"/>
          </a:xfrm>
          <a:prstGeom prst="rect">
            <a:avLst/>
          </a:prstGeom>
        </p:spPr>
      </p:pic>
    </p:spTree>
    <p:extLst>
      <p:ext uri="{BB962C8B-B14F-4D97-AF65-F5344CB8AC3E}">
        <p14:creationId xmlns:p14="http://schemas.microsoft.com/office/powerpoint/2010/main" val="1470623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8C5A-F261-4520-8F46-98959B2685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AACAD0-FE19-4D81-AE5F-9CEE6084750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D91A8DE3-CCF9-4012-B457-EA35EDBEC7B6}"/>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3D1A6DF7-2F07-4DE3-BCC7-61CD7701815C}"/>
              </a:ext>
            </a:extLst>
          </p:cNvPr>
          <p:cNvPicPr>
            <a:picLocks noChangeAspect="1"/>
          </p:cNvPicPr>
          <p:nvPr/>
        </p:nvPicPr>
        <p:blipFill>
          <a:blip r:embed="rId3"/>
          <a:stretch>
            <a:fillRect/>
          </a:stretch>
        </p:blipFill>
        <p:spPr>
          <a:xfrm>
            <a:off x="203232" y="225951"/>
            <a:ext cx="11887168" cy="6284224"/>
          </a:xfrm>
          <a:prstGeom prst="rect">
            <a:avLst/>
          </a:prstGeom>
        </p:spPr>
      </p:pic>
      <p:cxnSp>
        <p:nvCxnSpPr>
          <p:cNvPr id="7" name="Straight Connector 6">
            <a:extLst>
              <a:ext uri="{FF2B5EF4-FFF2-40B4-BE49-F238E27FC236}">
                <a16:creationId xmlns:a16="http://schemas.microsoft.com/office/drawing/2014/main" id="{1DBF39C2-8152-4123-97C9-61CE72E900BB}"/>
              </a:ext>
            </a:extLst>
          </p:cNvPr>
          <p:cNvCxnSpPr/>
          <p:nvPr/>
        </p:nvCxnSpPr>
        <p:spPr>
          <a:xfrm>
            <a:off x="4436533" y="3815644"/>
            <a:ext cx="43800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DB45B5-8898-46DB-8B34-55816E8A6316}"/>
              </a:ext>
            </a:extLst>
          </p:cNvPr>
          <p:cNvSpPr/>
          <p:nvPr/>
        </p:nvSpPr>
        <p:spPr>
          <a:xfrm>
            <a:off x="10555111" y="2438400"/>
            <a:ext cx="1535289" cy="14449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34ABBA-9A1D-44CF-829A-31C01E3F6E35}"/>
              </a:ext>
            </a:extLst>
          </p:cNvPr>
          <p:cNvSpPr/>
          <p:nvPr/>
        </p:nvSpPr>
        <p:spPr>
          <a:xfrm>
            <a:off x="203232" y="5892800"/>
            <a:ext cx="2472235" cy="623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236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6ACB-A5A1-4744-8BFE-D805D22DBD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C29448-63DC-4848-84AE-4634544B9B1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A4753F8-6EB6-4F26-988C-252F7CF1C324}"/>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5D9AB74D-84A0-42D2-A631-8D62DAA60B20}"/>
              </a:ext>
            </a:extLst>
          </p:cNvPr>
          <p:cNvPicPr>
            <a:picLocks noChangeAspect="1"/>
          </p:cNvPicPr>
          <p:nvPr/>
        </p:nvPicPr>
        <p:blipFill>
          <a:blip r:embed="rId2"/>
          <a:stretch>
            <a:fillRect/>
          </a:stretch>
        </p:blipFill>
        <p:spPr>
          <a:xfrm>
            <a:off x="0" y="228091"/>
            <a:ext cx="12171274" cy="6037242"/>
          </a:xfrm>
          <a:prstGeom prst="rect">
            <a:avLst/>
          </a:prstGeom>
        </p:spPr>
      </p:pic>
    </p:spTree>
    <p:extLst>
      <p:ext uri="{BB962C8B-B14F-4D97-AF65-F5344CB8AC3E}">
        <p14:creationId xmlns:p14="http://schemas.microsoft.com/office/powerpoint/2010/main" val="166209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82D3-5D47-4626-ACCE-D41C993C25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31E6C4-022A-4FD0-BB67-673788BA699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C95E032-728D-4D42-8082-CA213A052705}"/>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AEEDD324-6811-48EA-A735-7D2A96F22FF1}"/>
              </a:ext>
            </a:extLst>
          </p:cNvPr>
          <p:cNvPicPr>
            <a:picLocks noChangeAspect="1"/>
          </p:cNvPicPr>
          <p:nvPr/>
        </p:nvPicPr>
        <p:blipFill>
          <a:blip r:embed="rId2"/>
          <a:stretch>
            <a:fillRect/>
          </a:stretch>
        </p:blipFill>
        <p:spPr>
          <a:xfrm>
            <a:off x="165840" y="365124"/>
            <a:ext cx="11924560" cy="6293517"/>
          </a:xfrm>
          <a:prstGeom prst="rect">
            <a:avLst/>
          </a:prstGeom>
        </p:spPr>
      </p:pic>
    </p:spTree>
    <p:extLst>
      <p:ext uri="{BB962C8B-B14F-4D97-AF65-F5344CB8AC3E}">
        <p14:creationId xmlns:p14="http://schemas.microsoft.com/office/powerpoint/2010/main" val="2133306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0D4E-2859-4001-BFDA-C0C5F1F2E32A}"/>
              </a:ext>
            </a:extLst>
          </p:cNvPr>
          <p:cNvSpPr>
            <a:spLocks noGrp="1"/>
          </p:cNvSpPr>
          <p:nvPr>
            <p:ph type="title"/>
          </p:nvPr>
        </p:nvSpPr>
        <p:spPr/>
        <p:txBody>
          <a:bodyPr/>
          <a:lstStyle/>
          <a:p>
            <a:r>
              <a:rPr lang="en-US" dirty="0"/>
              <a:t>Concluding Thoughts</a:t>
            </a:r>
          </a:p>
        </p:txBody>
      </p:sp>
      <p:sp>
        <p:nvSpPr>
          <p:cNvPr id="3" name="Content Placeholder 2">
            <a:extLst>
              <a:ext uri="{FF2B5EF4-FFF2-40B4-BE49-F238E27FC236}">
                <a16:creationId xmlns:a16="http://schemas.microsoft.com/office/drawing/2014/main" id="{0EBDE3A9-E45F-4154-B59B-A39D7A1D1F02}"/>
              </a:ext>
            </a:extLst>
          </p:cNvPr>
          <p:cNvSpPr>
            <a:spLocks noGrp="1"/>
          </p:cNvSpPr>
          <p:nvPr>
            <p:ph sz="half" idx="1"/>
          </p:nvPr>
        </p:nvSpPr>
        <p:spPr/>
        <p:txBody>
          <a:bodyPr>
            <a:normAutofit fontScale="92500" lnSpcReduction="10000"/>
          </a:bodyPr>
          <a:lstStyle/>
          <a:p>
            <a:r>
              <a:rPr lang="en-US" dirty="0"/>
              <a:t>Individuals of African descent have higher incidence and mortality for colon cancer</a:t>
            </a:r>
          </a:p>
          <a:p>
            <a:r>
              <a:rPr lang="en-US" dirty="0"/>
              <a:t>This may be due to lifestyle factors and genetics as well as decreased screening.</a:t>
            </a:r>
          </a:p>
          <a:p>
            <a:r>
              <a:rPr lang="en-US" dirty="0"/>
              <a:t>Screening should be sought at age 45 for an individual of African descent without other risk factors</a:t>
            </a:r>
          </a:p>
        </p:txBody>
      </p:sp>
      <p:sp>
        <p:nvSpPr>
          <p:cNvPr id="4" name="Content Placeholder 3">
            <a:extLst>
              <a:ext uri="{FF2B5EF4-FFF2-40B4-BE49-F238E27FC236}">
                <a16:creationId xmlns:a16="http://schemas.microsoft.com/office/drawing/2014/main" id="{2B69659E-14F6-4B4B-ACEF-A9142FD83594}"/>
              </a:ext>
            </a:extLst>
          </p:cNvPr>
          <p:cNvSpPr>
            <a:spLocks noGrp="1"/>
          </p:cNvSpPr>
          <p:nvPr>
            <p:ph sz="half" idx="2"/>
          </p:nvPr>
        </p:nvSpPr>
        <p:spPr/>
        <p:txBody>
          <a:bodyPr>
            <a:normAutofit fontScale="92500" lnSpcReduction="10000"/>
          </a:bodyPr>
          <a:lstStyle/>
          <a:p>
            <a:r>
              <a:rPr lang="en-US" dirty="0"/>
              <a:t>Family history of colon cancer, advanced polyps or genetic cancer syndromes may prompt earlier screening.</a:t>
            </a:r>
          </a:p>
          <a:p>
            <a:r>
              <a:rPr lang="en-US" dirty="0"/>
              <a:t>There are different options for screening, and the best  option is the one that gets completed.</a:t>
            </a:r>
          </a:p>
          <a:p>
            <a:r>
              <a:rPr lang="en-US" dirty="0"/>
              <a:t>Maintain a healthy weight, exercise and ensure diet rich in fruits and vegetables. </a:t>
            </a:r>
          </a:p>
          <a:p>
            <a:r>
              <a:rPr lang="en-US" dirty="0"/>
              <a:t>Decrease processed foods, animal fat, and avoid a sedentary lifestyle.</a:t>
            </a:r>
          </a:p>
        </p:txBody>
      </p:sp>
    </p:spTree>
    <p:extLst>
      <p:ext uri="{BB962C8B-B14F-4D97-AF65-F5344CB8AC3E}">
        <p14:creationId xmlns:p14="http://schemas.microsoft.com/office/powerpoint/2010/main" val="65785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44F1-AAA8-45E9-BDDB-DCB8FBE7A418}"/>
              </a:ext>
            </a:extLst>
          </p:cNvPr>
          <p:cNvSpPr>
            <a:spLocks noGrp="1"/>
          </p:cNvSpPr>
          <p:nvPr>
            <p:ph type="title"/>
          </p:nvPr>
        </p:nvSpPr>
        <p:spPr>
          <a:xfrm>
            <a:off x="4747772" y="365125"/>
            <a:ext cx="6606028" cy="1325563"/>
          </a:xfrm>
        </p:spPr>
        <p:txBody>
          <a:bodyPr/>
          <a:lstStyle/>
          <a:p>
            <a:r>
              <a:rPr lang="en-US" dirty="0"/>
              <a:t>Thank You</a:t>
            </a:r>
          </a:p>
        </p:txBody>
      </p:sp>
      <p:pic>
        <p:nvPicPr>
          <p:cNvPr id="7170" name="Picture 2" descr="12 News - Wakanda Forever | Rest in peace, Chadwick... | Facebook">
            <a:extLst>
              <a:ext uri="{FF2B5EF4-FFF2-40B4-BE49-F238E27FC236}">
                <a16:creationId xmlns:a16="http://schemas.microsoft.com/office/drawing/2014/main" id="{781AFFF6-CF20-441F-B8B0-7F0BA2B7AB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32499"/>
            <a:ext cx="4773050" cy="59603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hy Wakanda Forever Is Bigger Than 'Black Panther' - Variety">
            <a:extLst>
              <a:ext uri="{FF2B5EF4-FFF2-40B4-BE49-F238E27FC236}">
                <a16:creationId xmlns:a16="http://schemas.microsoft.com/office/drawing/2014/main" id="{D45ED00D-3512-432C-9442-2FA72D49E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050" y="1658318"/>
            <a:ext cx="7416206" cy="417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4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FD5E40-C8CD-4D3B-85CB-4B481096518F}"/>
              </a:ext>
            </a:extLst>
          </p:cNvPr>
          <p:cNvSpPr>
            <a:spLocks noGrp="1"/>
          </p:cNvSpPr>
          <p:nvPr>
            <p:ph type="title"/>
          </p:nvPr>
        </p:nvSpPr>
        <p:spPr/>
        <p:txBody>
          <a:bodyPr/>
          <a:lstStyle/>
          <a:p>
            <a:endParaRPr lang="en-US"/>
          </a:p>
        </p:txBody>
      </p:sp>
      <p:pic>
        <p:nvPicPr>
          <p:cNvPr id="2050" name="Picture 2" descr="Picture of the Human Colon Anatomy &amp; Common Colon Conditions">
            <a:extLst>
              <a:ext uri="{FF2B5EF4-FFF2-40B4-BE49-F238E27FC236}">
                <a16:creationId xmlns:a16="http://schemas.microsoft.com/office/drawing/2014/main" id="{8EDECBF6-AC4B-412F-97CA-82A75E6C56E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673752"/>
            <a:ext cx="6162148" cy="4184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lorectal Colon Cancer Screening | Texarkana Gastroenterology Consultants  Texarkana, Texas">
            <a:extLst>
              <a:ext uri="{FF2B5EF4-FFF2-40B4-BE49-F238E27FC236}">
                <a16:creationId xmlns:a16="http://schemas.microsoft.com/office/drawing/2014/main" id="{0FF166CC-BBFB-4463-AD58-721B5B6AD55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20719" y="2679539"/>
            <a:ext cx="5571281" cy="41784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now more colorectal colon cancer- Southlake General Surgery">
            <a:extLst>
              <a:ext uri="{FF2B5EF4-FFF2-40B4-BE49-F238E27FC236}">
                <a16:creationId xmlns:a16="http://schemas.microsoft.com/office/drawing/2014/main" id="{5F8F0E07-C2DD-4467-9CAC-C5DDC9572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150" y="0"/>
            <a:ext cx="4149172" cy="26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2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BEE4-0356-4BFA-8C7D-35BCE19DD416}"/>
              </a:ext>
            </a:extLst>
          </p:cNvPr>
          <p:cNvSpPr>
            <a:spLocks noGrp="1"/>
          </p:cNvSpPr>
          <p:nvPr>
            <p:ph type="title"/>
          </p:nvPr>
        </p:nvSpPr>
        <p:spPr/>
        <p:txBody>
          <a:bodyPr/>
          <a:lstStyle/>
          <a:p>
            <a:r>
              <a:rPr lang="en-US" dirty="0"/>
              <a:t>Symptoms</a:t>
            </a:r>
          </a:p>
        </p:txBody>
      </p:sp>
      <p:sp>
        <p:nvSpPr>
          <p:cNvPr id="3" name="Content Placeholder 2">
            <a:extLst>
              <a:ext uri="{FF2B5EF4-FFF2-40B4-BE49-F238E27FC236}">
                <a16:creationId xmlns:a16="http://schemas.microsoft.com/office/drawing/2014/main" id="{11B5625B-7E4D-4A1E-A86F-2BC0AB86DF07}"/>
              </a:ext>
            </a:extLst>
          </p:cNvPr>
          <p:cNvSpPr>
            <a:spLocks noGrp="1"/>
          </p:cNvSpPr>
          <p:nvPr>
            <p:ph sz="half" idx="1"/>
          </p:nvPr>
        </p:nvSpPr>
        <p:spPr/>
        <p:txBody>
          <a:bodyPr/>
          <a:lstStyle/>
          <a:p>
            <a:r>
              <a:rPr lang="en-US" dirty="0"/>
              <a:t>Colon cancer could grow without any symptoms until at an advanced stage.</a:t>
            </a:r>
          </a:p>
          <a:p>
            <a:r>
              <a:rPr lang="en-US" dirty="0"/>
              <a:t>Possible symptoms include </a:t>
            </a:r>
            <a:r>
              <a:rPr lang="en-US" dirty="0">
                <a:solidFill>
                  <a:srgbClr val="FF0000"/>
                </a:solidFill>
              </a:rPr>
              <a:t>rectal bleeding</a:t>
            </a:r>
            <a:r>
              <a:rPr lang="en-US" dirty="0"/>
              <a:t> related to an ulcerated and friable tumor/mass.</a:t>
            </a:r>
          </a:p>
          <a:p>
            <a:pPr lvl="1"/>
            <a:r>
              <a:rPr lang="en-US" dirty="0"/>
              <a:t>This can be seen in lab studies as iron deficiency anemia. (Microcytic)</a:t>
            </a:r>
          </a:p>
          <a:p>
            <a:pPr lvl="1"/>
            <a:endParaRPr lang="en-US" dirty="0"/>
          </a:p>
        </p:txBody>
      </p:sp>
      <p:sp>
        <p:nvSpPr>
          <p:cNvPr id="4" name="Content Placeholder 3">
            <a:extLst>
              <a:ext uri="{FF2B5EF4-FFF2-40B4-BE49-F238E27FC236}">
                <a16:creationId xmlns:a16="http://schemas.microsoft.com/office/drawing/2014/main" id="{D91B9C2C-F168-4BA6-A7E7-F7F1F46E36FD}"/>
              </a:ext>
            </a:extLst>
          </p:cNvPr>
          <p:cNvSpPr>
            <a:spLocks noGrp="1"/>
          </p:cNvSpPr>
          <p:nvPr>
            <p:ph sz="half" idx="2"/>
          </p:nvPr>
        </p:nvSpPr>
        <p:spPr/>
        <p:txBody>
          <a:bodyPr/>
          <a:lstStyle/>
          <a:p>
            <a:r>
              <a:rPr lang="en-US" dirty="0"/>
              <a:t>With significant growth, the tumor/mass can obstruct the colon lumen and cause symptoms of </a:t>
            </a:r>
            <a:r>
              <a:rPr lang="en-US" b="1" dirty="0"/>
              <a:t>obstruction</a:t>
            </a:r>
            <a:r>
              <a:rPr lang="en-US" dirty="0"/>
              <a:t>.</a:t>
            </a:r>
          </a:p>
          <a:p>
            <a:pPr lvl="1"/>
            <a:r>
              <a:rPr lang="en-US" dirty="0"/>
              <a:t>This could result in abdominal pain, distension of abdomen, constipation with </a:t>
            </a:r>
            <a:r>
              <a:rPr lang="en-US" b="1" dirty="0"/>
              <a:t>PENCIL THIN STOOLS</a:t>
            </a:r>
            <a:r>
              <a:rPr lang="en-US" dirty="0"/>
              <a:t> (small caliber stools).</a:t>
            </a:r>
          </a:p>
        </p:txBody>
      </p:sp>
    </p:spTree>
    <p:extLst>
      <p:ext uri="{BB962C8B-B14F-4D97-AF65-F5344CB8AC3E}">
        <p14:creationId xmlns:p14="http://schemas.microsoft.com/office/powerpoint/2010/main" val="234674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A314-DA02-4399-9C4D-83E0D5EFEABA}"/>
              </a:ext>
            </a:extLst>
          </p:cNvPr>
          <p:cNvSpPr>
            <a:spLocks noGrp="1"/>
          </p:cNvSpPr>
          <p:nvPr>
            <p:ph type="title"/>
          </p:nvPr>
        </p:nvSpPr>
        <p:spPr/>
        <p:txBody>
          <a:bodyPr/>
          <a:lstStyle/>
          <a:p>
            <a:endParaRPr lang="en-US"/>
          </a:p>
        </p:txBody>
      </p:sp>
      <p:pic>
        <p:nvPicPr>
          <p:cNvPr id="3074" name="Picture 2" descr="Colon and Rectal Cancer II - The Gastrointestinalatlas -  gastrointestinalatlas.com">
            <a:extLst>
              <a:ext uri="{FF2B5EF4-FFF2-40B4-BE49-F238E27FC236}">
                <a16:creationId xmlns:a16="http://schemas.microsoft.com/office/drawing/2014/main" id="{9D439106-BD87-40B3-BA31-CA141CF7B06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766" y="2333575"/>
            <a:ext cx="6032567" cy="4524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 Page 1">
            <a:extLst>
              <a:ext uri="{FF2B5EF4-FFF2-40B4-BE49-F238E27FC236}">
                <a16:creationId xmlns:a16="http://schemas.microsoft.com/office/drawing/2014/main" id="{3BD35CA1-46C9-4F7A-A199-3D7784829F8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85053" y="1735379"/>
            <a:ext cx="5906947" cy="512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2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6319-1F30-41D4-8E63-3844010F89F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668C47F-097E-4A06-9B75-70922B5926FC}"/>
              </a:ext>
            </a:extLst>
          </p:cNvPr>
          <p:cNvPicPr>
            <a:picLocks noGrp="1" noChangeAspect="1"/>
          </p:cNvPicPr>
          <p:nvPr>
            <p:ph idx="1"/>
          </p:nvPr>
        </p:nvPicPr>
        <p:blipFill>
          <a:blip r:embed="rId2"/>
          <a:stretch>
            <a:fillRect/>
          </a:stretch>
        </p:blipFill>
        <p:spPr>
          <a:xfrm>
            <a:off x="81025" y="254641"/>
            <a:ext cx="12059400" cy="6366078"/>
          </a:xfrm>
          <a:prstGeom prst="rect">
            <a:avLst/>
          </a:prstGeom>
        </p:spPr>
      </p:pic>
      <p:cxnSp>
        <p:nvCxnSpPr>
          <p:cNvPr id="6" name="Straight Arrow Connector 5">
            <a:extLst>
              <a:ext uri="{FF2B5EF4-FFF2-40B4-BE49-F238E27FC236}">
                <a16:creationId xmlns:a16="http://schemas.microsoft.com/office/drawing/2014/main" id="{B79011BE-DF6F-49DA-B711-5C0B70C1740D}"/>
              </a:ext>
            </a:extLst>
          </p:cNvPr>
          <p:cNvCxnSpPr/>
          <p:nvPr/>
        </p:nvCxnSpPr>
        <p:spPr>
          <a:xfrm flipH="1">
            <a:off x="1932972" y="115747"/>
            <a:ext cx="266218" cy="532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961AA33-30B2-4403-A260-C882699D5881}"/>
              </a:ext>
            </a:extLst>
          </p:cNvPr>
          <p:cNvCxnSpPr/>
          <p:nvPr/>
        </p:nvCxnSpPr>
        <p:spPr>
          <a:xfrm flipH="1">
            <a:off x="1961193" y="302014"/>
            <a:ext cx="266218" cy="532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FE0CF95-7D0D-4553-9C6F-047EEF308167}"/>
              </a:ext>
            </a:extLst>
          </p:cNvPr>
          <p:cNvCxnSpPr/>
          <p:nvPr/>
        </p:nvCxnSpPr>
        <p:spPr>
          <a:xfrm flipH="1">
            <a:off x="1949904" y="618106"/>
            <a:ext cx="266218" cy="532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465012-5008-4425-8BE1-4AEF640CEE83}"/>
              </a:ext>
            </a:extLst>
          </p:cNvPr>
          <p:cNvCxnSpPr/>
          <p:nvPr/>
        </p:nvCxnSpPr>
        <p:spPr>
          <a:xfrm flipH="1">
            <a:off x="5968753" y="110101"/>
            <a:ext cx="266218" cy="532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C2A7BED-A1B3-4949-9DE7-87B888986A56}"/>
              </a:ext>
            </a:extLst>
          </p:cNvPr>
          <p:cNvCxnSpPr/>
          <p:nvPr/>
        </p:nvCxnSpPr>
        <p:spPr>
          <a:xfrm flipH="1">
            <a:off x="6042130" y="307657"/>
            <a:ext cx="266218" cy="532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10E69B-E9BF-4911-9F9D-2790A8DB9075}"/>
              </a:ext>
            </a:extLst>
          </p:cNvPr>
          <p:cNvCxnSpPr/>
          <p:nvPr/>
        </p:nvCxnSpPr>
        <p:spPr>
          <a:xfrm flipH="1">
            <a:off x="6126796" y="471346"/>
            <a:ext cx="266218" cy="532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9C08D65-A34E-445A-9B58-6494228EA892}"/>
              </a:ext>
            </a:extLst>
          </p:cNvPr>
          <p:cNvSpPr txBox="1"/>
          <p:nvPr/>
        </p:nvSpPr>
        <p:spPr>
          <a:xfrm>
            <a:off x="2957689" y="-38873"/>
            <a:ext cx="619080" cy="369332"/>
          </a:xfrm>
          <a:prstGeom prst="rect">
            <a:avLst/>
          </a:prstGeom>
          <a:noFill/>
        </p:spPr>
        <p:txBody>
          <a:bodyPr wrap="none" rtlCol="0">
            <a:spAutoFit/>
          </a:bodyPr>
          <a:lstStyle/>
          <a:p>
            <a:r>
              <a:rPr lang="en-US" dirty="0"/>
              <a:t>Men</a:t>
            </a:r>
          </a:p>
        </p:txBody>
      </p:sp>
      <p:sp>
        <p:nvSpPr>
          <p:cNvPr id="13" name="TextBox 12">
            <a:extLst>
              <a:ext uri="{FF2B5EF4-FFF2-40B4-BE49-F238E27FC236}">
                <a16:creationId xmlns:a16="http://schemas.microsoft.com/office/drawing/2014/main" id="{345D1505-4841-4727-B8FA-C3F5090B22BE}"/>
              </a:ext>
            </a:extLst>
          </p:cNvPr>
          <p:cNvSpPr txBox="1"/>
          <p:nvPr/>
        </p:nvSpPr>
        <p:spPr>
          <a:xfrm>
            <a:off x="7010400" y="24725"/>
            <a:ext cx="923586" cy="369332"/>
          </a:xfrm>
          <a:prstGeom prst="rect">
            <a:avLst/>
          </a:prstGeom>
          <a:noFill/>
        </p:spPr>
        <p:txBody>
          <a:bodyPr wrap="none" rtlCol="0">
            <a:spAutoFit/>
          </a:bodyPr>
          <a:lstStyle/>
          <a:p>
            <a:r>
              <a:rPr lang="en-US" dirty="0"/>
              <a:t>Women</a:t>
            </a:r>
          </a:p>
        </p:txBody>
      </p:sp>
    </p:spTree>
    <p:extLst>
      <p:ext uri="{BB962C8B-B14F-4D97-AF65-F5344CB8AC3E}">
        <p14:creationId xmlns:p14="http://schemas.microsoft.com/office/powerpoint/2010/main" val="256652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B745DF-929F-4E72-AEFC-E905771CAAD0}"/>
              </a:ext>
            </a:extLst>
          </p:cNvPr>
          <p:cNvPicPr>
            <a:picLocks noChangeAspect="1"/>
          </p:cNvPicPr>
          <p:nvPr/>
        </p:nvPicPr>
        <p:blipFill>
          <a:blip r:embed="rId2"/>
          <a:stretch>
            <a:fillRect/>
          </a:stretch>
        </p:blipFill>
        <p:spPr>
          <a:xfrm>
            <a:off x="1018525" y="565289"/>
            <a:ext cx="9525250" cy="690951"/>
          </a:xfrm>
          <a:prstGeom prst="rect">
            <a:avLst/>
          </a:prstGeom>
        </p:spPr>
      </p:pic>
      <p:pic>
        <p:nvPicPr>
          <p:cNvPr id="5" name="Content Placeholder 4">
            <a:extLst>
              <a:ext uri="{FF2B5EF4-FFF2-40B4-BE49-F238E27FC236}">
                <a16:creationId xmlns:a16="http://schemas.microsoft.com/office/drawing/2014/main" id="{292CF2F1-8C3B-403C-B8B8-0E20DCC69C8C}"/>
              </a:ext>
            </a:extLst>
          </p:cNvPr>
          <p:cNvPicPr>
            <a:picLocks noGrp="1" noChangeAspect="1"/>
          </p:cNvPicPr>
          <p:nvPr>
            <p:ph idx="1"/>
          </p:nvPr>
        </p:nvPicPr>
        <p:blipFill>
          <a:blip r:embed="rId3"/>
          <a:stretch>
            <a:fillRect/>
          </a:stretch>
        </p:blipFill>
        <p:spPr>
          <a:xfrm>
            <a:off x="655845" y="1848416"/>
            <a:ext cx="10880310" cy="3171462"/>
          </a:xfrm>
          <a:prstGeom prst="rect">
            <a:avLst/>
          </a:prstGeom>
        </p:spPr>
      </p:pic>
      <p:sp>
        <p:nvSpPr>
          <p:cNvPr id="6" name="TextBox 5">
            <a:extLst>
              <a:ext uri="{FF2B5EF4-FFF2-40B4-BE49-F238E27FC236}">
                <a16:creationId xmlns:a16="http://schemas.microsoft.com/office/drawing/2014/main" id="{54B60BF7-4626-4360-BEE0-3DDA157E314F}"/>
              </a:ext>
            </a:extLst>
          </p:cNvPr>
          <p:cNvSpPr txBox="1"/>
          <p:nvPr/>
        </p:nvSpPr>
        <p:spPr>
          <a:xfrm>
            <a:off x="2534856" y="1446831"/>
            <a:ext cx="660758" cy="369332"/>
          </a:xfrm>
          <a:prstGeom prst="rect">
            <a:avLst/>
          </a:prstGeom>
          <a:noFill/>
        </p:spPr>
        <p:txBody>
          <a:bodyPr wrap="none" rtlCol="0">
            <a:spAutoFit/>
          </a:bodyPr>
          <a:lstStyle/>
          <a:p>
            <a:r>
              <a:rPr lang="en-US" dirty="0"/>
              <a:t>Male</a:t>
            </a:r>
          </a:p>
        </p:txBody>
      </p:sp>
      <p:sp>
        <p:nvSpPr>
          <p:cNvPr id="7" name="TextBox 6">
            <a:extLst>
              <a:ext uri="{FF2B5EF4-FFF2-40B4-BE49-F238E27FC236}">
                <a16:creationId xmlns:a16="http://schemas.microsoft.com/office/drawing/2014/main" id="{1F1073A8-E558-4182-BA7D-4C78C7C5E971}"/>
              </a:ext>
            </a:extLst>
          </p:cNvPr>
          <p:cNvSpPr txBox="1"/>
          <p:nvPr/>
        </p:nvSpPr>
        <p:spPr>
          <a:xfrm>
            <a:off x="8333772" y="1539429"/>
            <a:ext cx="865750" cy="369332"/>
          </a:xfrm>
          <a:prstGeom prst="rect">
            <a:avLst/>
          </a:prstGeom>
          <a:noFill/>
        </p:spPr>
        <p:txBody>
          <a:bodyPr wrap="none" rtlCol="0">
            <a:spAutoFit/>
          </a:bodyPr>
          <a:lstStyle/>
          <a:p>
            <a:r>
              <a:rPr lang="en-US" dirty="0"/>
              <a:t>Female</a:t>
            </a:r>
          </a:p>
        </p:txBody>
      </p:sp>
      <p:sp>
        <p:nvSpPr>
          <p:cNvPr id="8" name="TextBox 7">
            <a:extLst>
              <a:ext uri="{FF2B5EF4-FFF2-40B4-BE49-F238E27FC236}">
                <a16:creationId xmlns:a16="http://schemas.microsoft.com/office/drawing/2014/main" id="{4FD3403E-6B13-46FD-B657-AA304A5294BC}"/>
              </a:ext>
            </a:extLst>
          </p:cNvPr>
          <p:cNvSpPr txBox="1"/>
          <p:nvPr/>
        </p:nvSpPr>
        <p:spPr>
          <a:xfrm>
            <a:off x="891251" y="5521124"/>
            <a:ext cx="10409498" cy="369332"/>
          </a:xfrm>
          <a:prstGeom prst="rect">
            <a:avLst/>
          </a:prstGeom>
          <a:noFill/>
        </p:spPr>
        <p:txBody>
          <a:bodyPr wrap="square" rtlCol="0">
            <a:spAutoFit/>
          </a:bodyPr>
          <a:lstStyle/>
          <a:p>
            <a:r>
              <a:rPr lang="en-US" dirty="0"/>
              <a:t>Blacks have increased risk of death from colon cancer in both males and females.</a:t>
            </a:r>
          </a:p>
        </p:txBody>
      </p:sp>
      <p:sp>
        <p:nvSpPr>
          <p:cNvPr id="9" name="Footer Placeholder 8">
            <a:extLst>
              <a:ext uri="{FF2B5EF4-FFF2-40B4-BE49-F238E27FC236}">
                <a16:creationId xmlns:a16="http://schemas.microsoft.com/office/drawing/2014/main" id="{17298E48-D003-4976-AC4E-C86048FEDC50}"/>
              </a:ext>
            </a:extLst>
          </p:cNvPr>
          <p:cNvSpPr>
            <a:spLocks noGrp="1"/>
          </p:cNvSpPr>
          <p:nvPr>
            <p:ph type="ftr" sz="quarter" idx="11"/>
          </p:nvPr>
        </p:nvSpPr>
        <p:spPr/>
        <p:txBody>
          <a:bodyPr/>
          <a:lstStyle/>
          <a:p>
            <a:r>
              <a:rPr lang="en-US"/>
              <a:t>American Cancer Society. Cancer Facts &amp; Figures for African Americans 2019-2021</a:t>
            </a:r>
          </a:p>
        </p:txBody>
      </p:sp>
      <p:cxnSp>
        <p:nvCxnSpPr>
          <p:cNvPr id="11" name="Straight Connector 10">
            <a:extLst>
              <a:ext uri="{FF2B5EF4-FFF2-40B4-BE49-F238E27FC236}">
                <a16:creationId xmlns:a16="http://schemas.microsoft.com/office/drawing/2014/main" id="{4262FFBC-B903-43B2-8EF8-FD106C285AA9}"/>
              </a:ext>
            </a:extLst>
          </p:cNvPr>
          <p:cNvCxnSpPr/>
          <p:nvPr/>
        </p:nvCxnSpPr>
        <p:spPr>
          <a:xfrm>
            <a:off x="2856089" y="869244"/>
            <a:ext cx="1182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2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01929-DAB8-4407-B9EC-BBF152558A61}"/>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783331BB-A2A6-4A48-B9EF-22F4E65CD088}"/>
              </a:ext>
            </a:extLst>
          </p:cNvPr>
          <p:cNvPicPr>
            <a:picLocks noGrp="1" noChangeAspect="1"/>
          </p:cNvPicPr>
          <p:nvPr>
            <p:ph sz="half" idx="1"/>
          </p:nvPr>
        </p:nvPicPr>
        <p:blipFill>
          <a:blip r:embed="rId3"/>
          <a:stretch>
            <a:fillRect/>
          </a:stretch>
        </p:blipFill>
        <p:spPr>
          <a:xfrm>
            <a:off x="0" y="-7169"/>
            <a:ext cx="5926238" cy="6865169"/>
          </a:xfrm>
          <a:prstGeom prst="rect">
            <a:avLst/>
          </a:prstGeom>
        </p:spPr>
      </p:pic>
      <p:pic>
        <p:nvPicPr>
          <p:cNvPr id="9" name="Content Placeholder 8" descr="A screenshot of a cell phone&#10;&#10;Description automatically generated">
            <a:extLst>
              <a:ext uri="{FF2B5EF4-FFF2-40B4-BE49-F238E27FC236}">
                <a16:creationId xmlns:a16="http://schemas.microsoft.com/office/drawing/2014/main" id="{D60CAECE-B29F-4ED8-8A40-9C3F2432CB8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65763" y="34948"/>
            <a:ext cx="5926238" cy="6823052"/>
          </a:xfrm>
        </p:spPr>
      </p:pic>
    </p:spTree>
    <p:extLst>
      <p:ext uri="{BB962C8B-B14F-4D97-AF65-F5344CB8AC3E}">
        <p14:creationId xmlns:p14="http://schemas.microsoft.com/office/powerpoint/2010/main" val="1012496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14516</TotalTime>
  <Words>2183</Words>
  <Application>Microsoft Office PowerPoint</Application>
  <PresentationFormat>Widescreen</PresentationFormat>
  <Paragraphs>192</Paragraphs>
  <Slides>38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Bradley Hand ITC</vt:lpstr>
      <vt:lpstr>Calibri</vt:lpstr>
      <vt:lpstr>Calibri Light</vt:lpstr>
      <vt:lpstr>Gill Sans Ultra Bold Condensed</vt:lpstr>
      <vt:lpstr>Office Theme</vt:lpstr>
      <vt:lpstr>Colorectal Cancer: What we need to know! Who is at risk?</vt:lpstr>
      <vt:lpstr>Outline</vt:lpstr>
      <vt:lpstr>Introduction</vt:lpstr>
      <vt:lpstr>PowerPoint Presentation</vt:lpstr>
      <vt:lpstr>Symptoms</vt:lpstr>
      <vt:lpstr>PowerPoint Presentation</vt:lpstr>
      <vt:lpstr>PowerPoint Presentation</vt:lpstr>
      <vt:lpstr>PowerPoint Presentation</vt:lpstr>
      <vt:lpstr>PowerPoint Presentation</vt:lpstr>
      <vt:lpstr>Colorectal cancer (CRC) in Blacks</vt:lpstr>
      <vt:lpstr>Why do blacks have higher Incidence and Mortality?</vt:lpstr>
      <vt:lpstr>Risk Factors</vt:lpstr>
      <vt:lpstr>PowerPoint Presentation</vt:lpstr>
      <vt:lpstr>PowerPoint Presentation</vt:lpstr>
      <vt:lpstr>Screening for colon cancer: When?</vt:lpstr>
      <vt:lpstr>Screening for Colon cancer: How?</vt:lpstr>
      <vt:lpstr>FIT (Fecal Immunochemical Test)</vt:lpstr>
      <vt:lpstr>FIT-DNA (COLOGUARD) (Multitargeted stool DNA testing)</vt:lpstr>
      <vt:lpstr>CT Colonography</vt:lpstr>
      <vt:lpstr>Colonoscopy</vt:lpstr>
      <vt:lpstr>PowerPoint Presentation</vt:lpstr>
      <vt:lpstr>Colonoscopy video</vt:lpstr>
      <vt:lpstr>PowerPoint Presentation</vt:lpstr>
      <vt:lpstr>PowerPoint Presentation</vt:lpstr>
      <vt:lpstr>PowerPoint Presentation</vt:lpstr>
      <vt:lpstr>Pathophysiology: How does colon cancer develop?</vt:lpstr>
      <vt:lpstr>PowerPoint Presentation</vt:lpstr>
      <vt:lpstr>PowerPoint Presentation</vt:lpstr>
      <vt:lpstr>PowerPoint Presentation</vt:lpstr>
      <vt:lpstr>Management/ Treatment</vt:lpstr>
      <vt:lpstr>PowerPoint Presentation</vt:lpstr>
      <vt:lpstr>Staging of colon cancer</vt:lpstr>
      <vt:lpstr>PowerPoint Presentation</vt:lpstr>
      <vt:lpstr>PowerPoint Presentation</vt:lpstr>
      <vt:lpstr>PowerPoint Presentation</vt:lpstr>
      <vt:lpstr>PowerPoint Presentation</vt:lpstr>
      <vt:lpstr>Concluding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Colorectal Cancer</dc:title>
  <dc:creator>Chinemerem Okwara</dc:creator>
  <cp:lastModifiedBy>Chinemerem Okwara</cp:lastModifiedBy>
  <cp:revision>83</cp:revision>
  <dcterms:created xsi:type="dcterms:W3CDTF">2020-09-21T14:35:55Z</dcterms:created>
  <dcterms:modified xsi:type="dcterms:W3CDTF">2020-10-01T16:32:28Z</dcterms:modified>
</cp:coreProperties>
</file>